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7" r:id="rId2"/>
    <p:sldId id="290" r:id="rId3"/>
    <p:sldId id="295" r:id="rId4"/>
    <p:sldId id="289" r:id="rId5"/>
    <p:sldId id="316" r:id="rId6"/>
    <p:sldId id="315" r:id="rId7"/>
    <p:sldId id="296" r:id="rId8"/>
    <p:sldId id="379" r:id="rId9"/>
    <p:sldId id="380" r:id="rId10"/>
    <p:sldId id="299" r:id="rId11"/>
    <p:sldId id="317" r:id="rId12"/>
    <p:sldId id="318" r:id="rId13"/>
    <p:sldId id="319" r:id="rId14"/>
    <p:sldId id="320" r:id="rId15"/>
    <p:sldId id="327" r:id="rId16"/>
    <p:sldId id="322" r:id="rId17"/>
    <p:sldId id="297" r:id="rId18"/>
    <p:sldId id="381" r:id="rId19"/>
    <p:sldId id="324" r:id="rId20"/>
    <p:sldId id="323" r:id="rId21"/>
    <p:sldId id="326" r:id="rId22"/>
    <p:sldId id="298" r:id="rId23"/>
    <p:sldId id="266" r:id="rId24"/>
    <p:sldId id="325" r:id="rId25"/>
    <p:sldId id="288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4466"/>
    <a:srgbClr val="9FA6AA"/>
    <a:srgbClr val="BFC3C7"/>
    <a:srgbClr val="CCCED2"/>
    <a:srgbClr val="A0A5A9"/>
    <a:srgbClr val="CDCED0"/>
    <a:srgbClr val="D8D8D6"/>
    <a:srgbClr val="AEB0AF"/>
    <a:srgbClr val="ADAFAE"/>
    <a:srgbClr val="ABAD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31" autoAdjust="0"/>
    <p:restoredTop sz="82335" autoAdjust="0"/>
  </p:normalViewPr>
  <p:slideViewPr>
    <p:cSldViewPr snapToGrid="0">
      <p:cViewPr varScale="1">
        <p:scale>
          <a:sx n="75" d="100"/>
          <a:sy n="75" d="100"/>
        </p:scale>
        <p:origin x="276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BCC945-D433-4399-A254-8F9CEC70D02C}" type="datetimeFigureOut">
              <a:rPr lang="zh-CN" altLang="en-US" smtClean="0"/>
              <a:t>2019/6/21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5AFB4-F3C7-499C-A40F-8232F2B8C9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要求不出现指导老师和学院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5AFB4-F3C7-499C-A40F-8232F2B8C932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5AFB4-F3C7-499C-A40F-8232F2B8C932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Hbase</a:t>
            </a:r>
            <a:r>
              <a:rPr lang="zh-CN" altLang="en-US"/>
              <a:t>的设计与创建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5AFB4-F3C7-499C-A40F-8232F2B8C932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5AFB4-F3C7-499C-A40F-8232F2B8C932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5AFB4-F3C7-499C-A40F-8232F2B8C932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首先，我们通过设计实验对信号分布进行探究，我们在二维平面密集的放置多个标签来测量</a:t>
            </a:r>
            <a:r>
              <a:rPr lang="en-US" altLang="zh-CN" dirty="0"/>
              <a:t>RFID</a:t>
            </a:r>
            <a:r>
              <a:rPr lang="zh-CN" altLang="en-US" dirty="0"/>
              <a:t>信号在二维平面的分布，通过利用</a:t>
            </a:r>
            <a:r>
              <a:rPr lang="en-US" altLang="zh-CN" dirty="0"/>
              <a:t>PCA</a:t>
            </a:r>
            <a:r>
              <a:rPr lang="zh-CN" altLang="en-US" dirty="0"/>
              <a:t>等方法分析采集到的多维度数据，我们发现角度信息呈现出比较明显和稳定的特征，而且总是会有一个圆弧，为此我们进行一系列推导和查阅论文，最后再结合我们的真实场景数据，我们发现这个圆弧的物流意义其实就是包裹通过阅读器的相对时间。为此就可以为我们所用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5AFB4-F3C7-499C-A40F-8232F2B8C932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首先，我们通过设计实验对信号分布进行探究，我们在二维平面密集的放置多个标签来测量</a:t>
            </a:r>
            <a:r>
              <a:rPr lang="en-US" altLang="zh-CN" dirty="0"/>
              <a:t>RFID</a:t>
            </a:r>
            <a:r>
              <a:rPr lang="zh-CN" altLang="en-US" dirty="0"/>
              <a:t>信号在二维平面的分布，通过利用</a:t>
            </a:r>
            <a:r>
              <a:rPr lang="en-US" altLang="zh-CN" dirty="0"/>
              <a:t>PCA</a:t>
            </a:r>
            <a:r>
              <a:rPr lang="zh-CN" altLang="en-US" dirty="0"/>
              <a:t>等方法分析采集到的多维度数据，我们发现角度信息呈现出比较明显和稳定的特征，而且总是会有一个圆弧，为此我们进行一系列推导和查阅论文，最后再结合我们的真实场景数据，我们发现这个圆弧的物流意义其实就是包裹通过阅读器的相对时间。为此就可以为我们所用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5AFB4-F3C7-499C-A40F-8232F2B8C932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首先，我们通过设计实验对信号分布进行探究，我们在二维平面密集的放置多个标签来测量</a:t>
            </a:r>
            <a:r>
              <a:rPr lang="en-US" altLang="zh-CN" dirty="0"/>
              <a:t>RFID</a:t>
            </a:r>
            <a:r>
              <a:rPr lang="zh-CN" altLang="en-US" dirty="0"/>
              <a:t>信号在二维平面的分布，通过利用</a:t>
            </a:r>
            <a:r>
              <a:rPr lang="en-US" altLang="zh-CN" dirty="0"/>
              <a:t>PCA</a:t>
            </a:r>
            <a:r>
              <a:rPr lang="zh-CN" altLang="en-US" dirty="0"/>
              <a:t>等方法分析采集到的多维度数据，我们发现角度信息呈现出比较明显和稳定的特征，而且总是会有一个圆弧，为此我们进行一系列推导和查阅论文，最后再结合我们的真实场景数据，我们发现这个圆弧的物流意义其实就是包裹通过阅读器的相对时间。为此就可以为我们所用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5AFB4-F3C7-499C-A40F-8232F2B8C932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要求不出现指导老师和学院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5AFB4-F3C7-499C-A40F-8232F2B8C932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5AFB4-F3C7-499C-A40F-8232F2B8C93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6499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5AFB4-F3C7-499C-A40F-8232F2B8C932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5AFB4-F3C7-499C-A40F-8232F2B8C932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5AFB4-F3C7-499C-A40F-8232F2B8C932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5AFB4-F3C7-499C-A40F-8232F2B8C932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要求不出现指导老师和学院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5AFB4-F3C7-499C-A40F-8232F2B8C932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模型本身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5AFB4-F3C7-499C-A40F-8232F2B8C932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模型本身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5AFB4-F3C7-499C-A40F-8232F2B8C932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要求不出现指导老师和学院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5AFB4-F3C7-499C-A40F-8232F2B8C932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79425" lvl="1" indent="-28575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Kafka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拉取日志数据，并创建消费者将数据消费至分布式存储平台；</a:t>
            </a:r>
          </a:p>
          <a:p>
            <a:pPr marL="479425" lvl="1" indent="-28575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利用分布式处理技术对结构化日志数据进行聚合处理，并将处理结果存入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marL="479425" lvl="1" indent="-28575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对数据处理结果进行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展示；</a:t>
            </a:r>
          </a:p>
          <a:p>
            <a:pPr marL="479425" lvl="1" indent="-28575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对数据进行统计指标计算，形成报表存储至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HDFS.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5AFB4-F3C7-499C-A40F-8232F2B8C932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79425" lvl="1" indent="-28575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Kafka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拉取日志数据，并创建消费者将数据消费至分布式存储平台；</a:t>
            </a:r>
          </a:p>
          <a:p>
            <a:pPr marL="479425" lvl="1" indent="-28575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利用分布式处理技术对结构化日志数据进行聚合处理，并将处理结果存入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marL="479425" lvl="1" indent="-28575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对数据处理结果进行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展示；</a:t>
            </a:r>
          </a:p>
          <a:p>
            <a:pPr marL="479425" lvl="1" indent="-28575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对数据进行统计指标计算，形成报表存储至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HDFS.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5AFB4-F3C7-499C-A40F-8232F2B8C932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79425" lvl="1" indent="-28575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Kafka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拉取日志数据，并创建消费者将数据消费至分布式存储平台；</a:t>
            </a:r>
          </a:p>
          <a:p>
            <a:pPr marL="479425" lvl="1" indent="-28575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利用分布式处理技术对结构化日志数据进行聚合处理，并将处理结果存入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marL="479425" lvl="1" indent="-28575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对数据处理结果进行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展示；</a:t>
            </a:r>
          </a:p>
          <a:p>
            <a:pPr marL="479425" lvl="1" indent="-28575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对数据进行统计指标计算，形成报表存储至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HDFS.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5AFB4-F3C7-499C-A40F-8232F2B8C932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要求不出现指导老师和学院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5AFB4-F3C7-499C-A40F-8232F2B8C932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79425" lvl="1" indent="-28575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Kafka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拉取日志数据，并创建消费者将数据消费至分布式存储平台；</a:t>
            </a:r>
          </a:p>
          <a:p>
            <a:pPr marL="479425" lvl="1" indent="-28575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利用分布式处理技术对结构化日志数据进行聚合处理，并将处理结果存入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marL="479425" lvl="1" indent="-28575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对数据处理结果进行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展示；</a:t>
            </a:r>
          </a:p>
          <a:p>
            <a:pPr marL="479425" lvl="1" indent="-28575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对数据进行统计指标计算，形成报表存储至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HDFS.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5AFB4-F3C7-499C-A40F-8232F2B8C932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79425" lvl="1" indent="-28575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Kafka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拉取日志数据，并创建消费者将数据消费至分布式存储平台；</a:t>
            </a:r>
          </a:p>
          <a:p>
            <a:pPr marL="479425" lvl="1" indent="-28575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利用分布式处理技术对结构化日志数据进行聚合处理，并将处理结果存入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marL="479425" lvl="1" indent="-28575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对数据处理结果进行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展示；</a:t>
            </a:r>
          </a:p>
          <a:p>
            <a:pPr marL="479425" lvl="1" indent="-28575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对数据进行统计指标计算，形成报表存储至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HDFS.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5AFB4-F3C7-499C-A40F-8232F2B8C932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1" r="1291" b="11187"/>
          <a:stretch>
            <a:fillRect/>
          </a:stretch>
        </p:blipFill>
        <p:spPr>
          <a:xfrm>
            <a:off x="-42570" y="0"/>
            <a:ext cx="1223457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-42569" y="0"/>
            <a:ext cx="12234569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94"/>
          <a:stretch>
            <a:fillRect/>
          </a:stretch>
        </p:blipFill>
        <p:spPr>
          <a:xfrm>
            <a:off x="-72737" y="-21304"/>
            <a:ext cx="12249653" cy="686042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76" b="29260"/>
          <a:stretch>
            <a:fillRect/>
          </a:stretch>
        </p:blipFill>
        <p:spPr>
          <a:xfrm>
            <a:off x="0" y="4254500"/>
            <a:ext cx="12192000" cy="26035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4254500"/>
            <a:ext cx="12192000" cy="26035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2" y="365127"/>
            <a:ext cx="105155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5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6FE35-7143-4D2B-A03B-CFDD1C6677A2}" type="datetimeFigureOut">
              <a:rPr lang="zh-CN" altLang="en-US" smtClean="0"/>
              <a:t>2019/6/21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2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757480-7C6B-468B-A137-7F27608821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39.96.44.21:5000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斜纹 15"/>
          <p:cNvSpPr/>
          <p:nvPr/>
        </p:nvSpPr>
        <p:spPr>
          <a:xfrm>
            <a:off x="-57654" y="0"/>
            <a:ext cx="1360974" cy="1422400"/>
          </a:xfrm>
          <a:prstGeom prst="diagStrip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 rot="18810572">
            <a:off x="-48071" y="383689"/>
            <a:ext cx="100540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课设答辩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137504" y="2680788"/>
            <a:ext cx="591700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大数据课程设计</a:t>
            </a:r>
          </a:p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GDS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机票数据处理系统</a:t>
            </a:r>
            <a:endParaRPr lang="en-US" altLang="zh-CN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Freeform 11"/>
          <p:cNvSpPr>
            <a:spLocks noEditPoints="1"/>
          </p:cNvSpPr>
          <p:nvPr/>
        </p:nvSpPr>
        <p:spPr bwMode="auto">
          <a:xfrm>
            <a:off x="5619633" y="1913855"/>
            <a:ext cx="952734" cy="545478"/>
          </a:xfrm>
          <a:custGeom>
            <a:avLst/>
            <a:gdLst>
              <a:gd name="T0" fmla="*/ 2804 w 3043"/>
              <a:gd name="T1" fmla="*/ 712 h 1741"/>
              <a:gd name="T2" fmla="*/ 2804 w 3043"/>
              <a:gd name="T3" fmla="*/ 1190 h 1741"/>
              <a:gd name="T4" fmla="*/ 2903 w 3043"/>
              <a:gd name="T5" fmla="*/ 1291 h 1741"/>
              <a:gd name="T6" fmla="*/ 2696 w 3043"/>
              <a:gd name="T7" fmla="*/ 1509 h 1741"/>
              <a:gd name="T8" fmla="*/ 2485 w 3043"/>
              <a:gd name="T9" fmla="*/ 1297 h 1741"/>
              <a:gd name="T10" fmla="*/ 2629 w 3043"/>
              <a:gd name="T11" fmla="*/ 1165 h 1741"/>
              <a:gd name="T12" fmla="*/ 2629 w 3043"/>
              <a:gd name="T13" fmla="*/ 787 h 1741"/>
              <a:gd name="T14" fmla="*/ 1686 w 3043"/>
              <a:gd name="T15" fmla="*/ 1183 h 1741"/>
              <a:gd name="T16" fmla="*/ 1318 w 3043"/>
              <a:gd name="T17" fmla="*/ 1193 h 1741"/>
              <a:gd name="T18" fmla="*/ 226 w 3043"/>
              <a:gd name="T19" fmla="*/ 752 h 1741"/>
              <a:gd name="T20" fmla="*/ 229 w 3043"/>
              <a:gd name="T21" fmla="*/ 498 h 1741"/>
              <a:gd name="T22" fmla="*/ 1286 w 3043"/>
              <a:gd name="T23" fmla="*/ 98 h 1741"/>
              <a:gd name="T24" fmla="*/ 1666 w 3043"/>
              <a:gd name="T25" fmla="*/ 73 h 1741"/>
              <a:gd name="T26" fmla="*/ 2791 w 3043"/>
              <a:gd name="T27" fmla="*/ 520 h 1741"/>
              <a:gd name="T28" fmla="*/ 2804 w 3043"/>
              <a:gd name="T29" fmla="*/ 712 h 1741"/>
              <a:gd name="T30" fmla="*/ 2804 w 3043"/>
              <a:gd name="T31" fmla="*/ 712 h 1741"/>
              <a:gd name="T32" fmla="*/ 2804 w 3043"/>
              <a:gd name="T33" fmla="*/ 712 h 1741"/>
              <a:gd name="T34" fmla="*/ 1716 w 3043"/>
              <a:gd name="T35" fmla="*/ 1372 h 1741"/>
              <a:gd name="T36" fmla="*/ 2280 w 3043"/>
              <a:gd name="T37" fmla="*/ 1114 h 1741"/>
              <a:gd name="T38" fmla="*/ 2280 w 3043"/>
              <a:gd name="T39" fmla="*/ 1440 h 1741"/>
              <a:gd name="T40" fmla="*/ 1505 w 3043"/>
              <a:gd name="T41" fmla="*/ 1741 h 1741"/>
              <a:gd name="T42" fmla="*/ 685 w 3043"/>
              <a:gd name="T43" fmla="*/ 1440 h 1741"/>
              <a:gd name="T44" fmla="*/ 685 w 3043"/>
              <a:gd name="T45" fmla="*/ 1165 h 1741"/>
              <a:gd name="T46" fmla="*/ 1269 w 3043"/>
              <a:gd name="T47" fmla="*/ 1372 h 1741"/>
              <a:gd name="T48" fmla="*/ 1716 w 3043"/>
              <a:gd name="T49" fmla="*/ 1372 h 1741"/>
              <a:gd name="T50" fmla="*/ 1716 w 3043"/>
              <a:gd name="T51" fmla="*/ 1372 h 1741"/>
              <a:gd name="T52" fmla="*/ 1716 w 3043"/>
              <a:gd name="T53" fmla="*/ 1372 h 1741"/>
              <a:gd name="T54" fmla="*/ 1716 w 3043"/>
              <a:gd name="T55" fmla="*/ 1372 h 1741"/>
              <a:gd name="T56" fmla="*/ 1716 w 3043"/>
              <a:gd name="T57" fmla="*/ 1372 h 1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043" h="1741">
                <a:moveTo>
                  <a:pt x="2804" y="712"/>
                </a:moveTo>
                <a:cubicBezTo>
                  <a:pt x="2804" y="1190"/>
                  <a:pt x="2804" y="1190"/>
                  <a:pt x="2804" y="1190"/>
                </a:cubicBezTo>
                <a:cubicBezTo>
                  <a:pt x="2903" y="1291"/>
                  <a:pt x="2903" y="1291"/>
                  <a:pt x="2903" y="1291"/>
                </a:cubicBezTo>
                <a:cubicBezTo>
                  <a:pt x="2696" y="1509"/>
                  <a:pt x="2696" y="1509"/>
                  <a:pt x="2696" y="1509"/>
                </a:cubicBezTo>
                <a:cubicBezTo>
                  <a:pt x="2485" y="1297"/>
                  <a:pt x="2485" y="1297"/>
                  <a:pt x="2485" y="1297"/>
                </a:cubicBezTo>
                <a:cubicBezTo>
                  <a:pt x="2629" y="1165"/>
                  <a:pt x="2629" y="1165"/>
                  <a:pt x="2629" y="1165"/>
                </a:cubicBezTo>
                <a:cubicBezTo>
                  <a:pt x="2629" y="787"/>
                  <a:pt x="2629" y="787"/>
                  <a:pt x="2629" y="787"/>
                </a:cubicBezTo>
                <a:cubicBezTo>
                  <a:pt x="2018" y="1042"/>
                  <a:pt x="1822" y="1121"/>
                  <a:pt x="1686" y="1183"/>
                </a:cubicBezTo>
                <a:cubicBezTo>
                  <a:pt x="1551" y="1245"/>
                  <a:pt x="1453" y="1244"/>
                  <a:pt x="1318" y="1193"/>
                </a:cubicBezTo>
                <a:cubicBezTo>
                  <a:pt x="1184" y="1142"/>
                  <a:pt x="544" y="906"/>
                  <a:pt x="226" y="752"/>
                </a:cubicBezTo>
                <a:cubicBezTo>
                  <a:pt x="14" y="650"/>
                  <a:pt x="0" y="585"/>
                  <a:pt x="229" y="498"/>
                </a:cubicBezTo>
                <a:cubicBezTo>
                  <a:pt x="529" y="383"/>
                  <a:pt x="1024" y="199"/>
                  <a:pt x="1286" y="98"/>
                </a:cubicBezTo>
                <a:cubicBezTo>
                  <a:pt x="1441" y="35"/>
                  <a:pt x="1523" y="0"/>
                  <a:pt x="1666" y="73"/>
                </a:cubicBezTo>
                <a:cubicBezTo>
                  <a:pt x="1920" y="179"/>
                  <a:pt x="2502" y="399"/>
                  <a:pt x="2791" y="520"/>
                </a:cubicBezTo>
                <a:cubicBezTo>
                  <a:pt x="3043" y="631"/>
                  <a:pt x="2874" y="667"/>
                  <a:pt x="2804" y="712"/>
                </a:cubicBezTo>
                <a:cubicBezTo>
                  <a:pt x="2804" y="712"/>
                  <a:pt x="2804" y="712"/>
                  <a:pt x="2804" y="712"/>
                </a:cubicBezTo>
                <a:cubicBezTo>
                  <a:pt x="2804" y="712"/>
                  <a:pt x="2804" y="712"/>
                  <a:pt x="2804" y="712"/>
                </a:cubicBezTo>
                <a:close/>
                <a:moveTo>
                  <a:pt x="1716" y="1372"/>
                </a:moveTo>
                <a:cubicBezTo>
                  <a:pt x="1864" y="1311"/>
                  <a:pt x="2063" y="1209"/>
                  <a:pt x="2280" y="1114"/>
                </a:cubicBezTo>
                <a:cubicBezTo>
                  <a:pt x="2280" y="1440"/>
                  <a:pt x="2280" y="1440"/>
                  <a:pt x="2280" y="1440"/>
                </a:cubicBezTo>
                <a:cubicBezTo>
                  <a:pt x="2280" y="1440"/>
                  <a:pt x="1999" y="1741"/>
                  <a:pt x="1505" y="1741"/>
                </a:cubicBezTo>
                <a:cubicBezTo>
                  <a:pt x="973" y="1741"/>
                  <a:pt x="685" y="1440"/>
                  <a:pt x="685" y="1440"/>
                </a:cubicBezTo>
                <a:cubicBezTo>
                  <a:pt x="685" y="1165"/>
                  <a:pt x="685" y="1165"/>
                  <a:pt x="685" y="1165"/>
                </a:cubicBezTo>
                <a:cubicBezTo>
                  <a:pt x="853" y="1234"/>
                  <a:pt x="1041" y="1293"/>
                  <a:pt x="1269" y="1372"/>
                </a:cubicBezTo>
                <a:cubicBezTo>
                  <a:pt x="1410" y="1423"/>
                  <a:pt x="1588" y="1440"/>
                  <a:pt x="1716" y="1372"/>
                </a:cubicBezTo>
                <a:cubicBezTo>
                  <a:pt x="1716" y="1372"/>
                  <a:pt x="1716" y="1372"/>
                  <a:pt x="1716" y="1372"/>
                </a:cubicBezTo>
                <a:cubicBezTo>
                  <a:pt x="1716" y="1372"/>
                  <a:pt x="1716" y="1372"/>
                  <a:pt x="1716" y="1372"/>
                </a:cubicBezTo>
                <a:close/>
                <a:moveTo>
                  <a:pt x="1716" y="1372"/>
                </a:moveTo>
                <a:cubicBezTo>
                  <a:pt x="1716" y="1372"/>
                  <a:pt x="1716" y="1372"/>
                  <a:pt x="1716" y="1372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5105988" y="5574873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报告人：杨涵晨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-57654" y="3111500"/>
            <a:ext cx="331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8864916" y="3111500"/>
            <a:ext cx="331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633" y="4446446"/>
            <a:ext cx="831967" cy="831967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091563" y="6071388"/>
            <a:ext cx="2008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72920" y="161299"/>
            <a:ext cx="1260496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/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过程</a:t>
            </a:r>
          </a:p>
        </p:txBody>
      </p:sp>
      <p:sp>
        <p:nvSpPr>
          <p:cNvPr id="16" name="矩形 15"/>
          <p:cNvSpPr/>
          <p:nvPr/>
        </p:nvSpPr>
        <p:spPr>
          <a:xfrm>
            <a:off x="1734830" y="207466"/>
            <a:ext cx="11608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</a:rPr>
              <a:t>RESERACH 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9495" y="168076"/>
            <a:ext cx="374850" cy="3865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76200" y="161299"/>
            <a:ext cx="86624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02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4034971" y="361354"/>
            <a:ext cx="79792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1775245" y="245877"/>
            <a:ext cx="1021" cy="230955"/>
          </a:xfrm>
          <a:prstGeom prst="line">
            <a:avLst/>
          </a:prstGeom>
          <a:ln w="12700" cap="rnd">
            <a:solidFill>
              <a:schemeClr val="tx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7293583" y="1044600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实现代码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47738" y="838587"/>
            <a:ext cx="4641762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kern="0" dirty="0">
                <a:ea typeface="微软雅黑" panose="020B0503020204020204" pitchFamily="34" charset="-122"/>
              </a:rPr>
              <a:t>步骤</a:t>
            </a:r>
            <a:r>
              <a:rPr lang="en-US" altLang="zh-CN" sz="2800" b="1" kern="0" dirty="0"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Kafka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数据读入</a:t>
            </a:r>
            <a:endParaRPr lang="zh-CN" altLang="en-US" sz="2800" b="1" dirty="0"/>
          </a:p>
        </p:txBody>
      </p:sp>
      <p:sp>
        <p:nvSpPr>
          <p:cNvPr id="5" name="矩形 4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sp>
        <p:nvSpPr>
          <p:cNvPr id="20" name="矩形 19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462947"/>
            <a:ext cx="7046382" cy="5236303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051" y="1544424"/>
            <a:ext cx="4861588" cy="4310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图片 25" descr="C:\Users\11788\AppData\Local\Temp\WeChat Files\5e0100cfe6fabad8c0c1007bea37c36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0" y="3371851"/>
            <a:ext cx="7404099" cy="3079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矩形 17"/>
          <p:cNvSpPr/>
          <p:nvPr/>
        </p:nvSpPr>
        <p:spPr>
          <a:xfrm>
            <a:off x="10741632" y="492150"/>
            <a:ext cx="19901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郑子越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72920" y="161299"/>
            <a:ext cx="1260496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/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过程</a:t>
            </a:r>
          </a:p>
        </p:txBody>
      </p:sp>
      <p:sp>
        <p:nvSpPr>
          <p:cNvPr id="16" name="矩形 15"/>
          <p:cNvSpPr/>
          <p:nvPr/>
        </p:nvSpPr>
        <p:spPr>
          <a:xfrm>
            <a:off x="1734830" y="207466"/>
            <a:ext cx="11608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</a:rPr>
              <a:t>RESERACH 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9495" y="168076"/>
            <a:ext cx="374850" cy="3865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76200" y="161299"/>
            <a:ext cx="86624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02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4034971" y="361354"/>
            <a:ext cx="79792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1775245" y="245877"/>
            <a:ext cx="1021" cy="230955"/>
          </a:xfrm>
          <a:prstGeom prst="line">
            <a:avLst/>
          </a:prstGeom>
          <a:ln w="12700" cap="rnd">
            <a:solidFill>
              <a:schemeClr val="tx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6207733" y="1362100"/>
            <a:ext cx="1472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实现结果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19188" y="851287"/>
            <a:ext cx="4641762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kern="0" dirty="0">
                <a:ea typeface="微软雅黑" panose="020B0503020204020204" pitchFamily="34" charset="-122"/>
              </a:rPr>
              <a:t>步骤</a:t>
            </a:r>
            <a:r>
              <a:rPr lang="en-US" altLang="zh-CN" sz="2800" b="1" kern="0" dirty="0">
                <a:ea typeface="微软雅黑" panose="020B0503020204020204" pitchFamily="34" charset="-122"/>
              </a:rPr>
              <a:t>3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hbase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设计与创建</a:t>
            </a:r>
            <a:endParaRPr lang="zh-CN" altLang="en-US" sz="2800" b="1" dirty="0"/>
          </a:p>
        </p:txBody>
      </p:sp>
      <p:sp>
        <p:nvSpPr>
          <p:cNvPr id="5" name="矩形 4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sp>
        <p:nvSpPr>
          <p:cNvPr id="20" name="矩形 19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" y="1562638"/>
            <a:ext cx="4914350" cy="5606512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0817832" y="485800"/>
            <a:ext cx="19901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曾俊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292" y="1948657"/>
            <a:ext cx="5974598" cy="7468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200" y="1803702"/>
            <a:ext cx="7030000" cy="114309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200" y="2946801"/>
            <a:ext cx="6005080" cy="723963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200" y="3019071"/>
            <a:ext cx="7030000" cy="1051651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819" y="4206004"/>
            <a:ext cx="6027942" cy="716342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200" y="4189211"/>
            <a:ext cx="7030000" cy="1249304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091" y="1774524"/>
            <a:ext cx="8216750" cy="1635076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436" y="1731432"/>
            <a:ext cx="5303980" cy="50458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72920" y="161299"/>
            <a:ext cx="1260496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/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过程</a:t>
            </a:r>
          </a:p>
        </p:txBody>
      </p:sp>
      <p:sp>
        <p:nvSpPr>
          <p:cNvPr id="16" name="矩形 15"/>
          <p:cNvSpPr/>
          <p:nvPr/>
        </p:nvSpPr>
        <p:spPr>
          <a:xfrm>
            <a:off x="1734830" y="207466"/>
            <a:ext cx="11608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</a:rPr>
              <a:t>RESERACH 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9495" y="168076"/>
            <a:ext cx="374850" cy="3865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76200" y="161299"/>
            <a:ext cx="86624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02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4034971" y="361354"/>
            <a:ext cx="79792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1775245" y="245877"/>
            <a:ext cx="1021" cy="230955"/>
          </a:xfrm>
          <a:prstGeom prst="line">
            <a:avLst/>
          </a:prstGeom>
          <a:ln w="12700" cap="rnd">
            <a:solidFill>
              <a:schemeClr val="tx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871183" y="1139850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实现代码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36638" y="889387"/>
            <a:ext cx="5054512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kern="0" dirty="0">
                <a:ea typeface="微软雅黑" panose="020B0503020204020204" pitchFamily="34" charset="-122"/>
              </a:rPr>
              <a:t>步骤</a:t>
            </a:r>
            <a:r>
              <a:rPr lang="en-US" altLang="zh-CN" sz="2800" b="1" kern="0" dirty="0">
                <a:ea typeface="微软雅黑" panose="020B0503020204020204" pitchFamily="34" charset="-122"/>
              </a:rPr>
              <a:t>4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storm-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kafka</a:t>
            </a:r>
            <a:endParaRPr lang="zh-CN" altLang="en-US" sz="2800" b="1" dirty="0"/>
          </a:p>
        </p:txBody>
      </p:sp>
      <p:sp>
        <p:nvSpPr>
          <p:cNvPr id="5" name="矩形 4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sp>
        <p:nvSpPr>
          <p:cNvPr id="20" name="矩形 19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41" y="1284217"/>
            <a:ext cx="6945134" cy="5521269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0570182" y="511200"/>
            <a:ext cx="19901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杨涵晨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576707" y="1543137"/>
            <a:ext cx="7615293" cy="4500595"/>
            <a:chOff x="4576707" y="1543137"/>
            <a:chExt cx="7615293" cy="4500595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6707" y="1543137"/>
              <a:ext cx="7615293" cy="4500595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4929809" y="4200939"/>
              <a:ext cx="7076660" cy="50358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410" y="1576481"/>
            <a:ext cx="7091590" cy="4831144"/>
          </a:xfrm>
          <a:prstGeom prst="rect">
            <a:avLst/>
          </a:prstGeom>
        </p:spPr>
      </p:pic>
      <p:pic>
        <p:nvPicPr>
          <p:cNvPr id="23" name="图片 22"/>
          <p:cNvPicPr/>
          <p:nvPr/>
        </p:nvPicPr>
        <p:blipFill>
          <a:blip r:embed="rId6"/>
          <a:stretch>
            <a:fillRect/>
          </a:stretch>
        </p:blipFill>
        <p:spPr>
          <a:xfrm>
            <a:off x="3878139" y="1714415"/>
            <a:ext cx="8396605" cy="44748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29" y="1368646"/>
            <a:ext cx="5493918" cy="4806254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572920" y="161299"/>
            <a:ext cx="1260496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/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过程</a:t>
            </a:r>
          </a:p>
        </p:txBody>
      </p:sp>
      <p:sp>
        <p:nvSpPr>
          <p:cNvPr id="16" name="矩形 15"/>
          <p:cNvSpPr/>
          <p:nvPr/>
        </p:nvSpPr>
        <p:spPr>
          <a:xfrm>
            <a:off x="1734830" y="207466"/>
            <a:ext cx="11608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</a:rPr>
              <a:t>RESERACH 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9495" y="168076"/>
            <a:ext cx="374850" cy="3865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76200" y="161299"/>
            <a:ext cx="86624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02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4034971" y="361354"/>
            <a:ext cx="79792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1775245" y="245877"/>
            <a:ext cx="1021" cy="230955"/>
          </a:xfrm>
          <a:prstGeom prst="line">
            <a:avLst/>
          </a:prstGeom>
          <a:ln w="12700" cap="rnd">
            <a:solidFill>
              <a:schemeClr val="tx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6766818" y="1554969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实现代码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19188" y="851287"/>
            <a:ext cx="5422812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kern="0" dirty="0">
                <a:ea typeface="微软雅黑" panose="020B0503020204020204" pitchFamily="34" charset="-122"/>
              </a:rPr>
              <a:t>步骤</a:t>
            </a:r>
            <a:r>
              <a:rPr lang="en-US" altLang="zh-CN" sz="2800" b="1" kern="0" dirty="0">
                <a:ea typeface="微软雅黑" panose="020B0503020204020204" pitchFamily="34" charset="-122"/>
              </a:rPr>
              <a:t>5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读取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hbase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zh-CN" altLang="en-US" sz="2800" b="1" dirty="0"/>
          </a:p>
        </p:txBody>
      </p:sp>
      <p:sp>
        <p:nvSpPr>
          <p:cNvPr id="5" name="矩形 4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sp>
        <p:nvSpPr>
          <p:cNvPr id="20" name="矩形 19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sp>
        <p:nvSpPr>
          <p:cNvPr id="18" name="矩形 17"/>
          <p:cNvSpPr/>
          <p:nvPr/>
        </p:nvSpPr>
        <p:spPr>
          <a:xfrm>
            <a:off x="10563832" y="517550"/>
            <a:ext cx="19901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杨涵晨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/>
          <p:nvPr/>
        </p:nvPicPr>
        <p:blipFill>
          <a:blip r:embed="rId4"/>
          <a:stretch>
            <a:fillRect/>
          </a:stretch>
        </p:blipFill>
        <p:spPr>
          <a:xfrm>
            <a:off x="4108073" y="2143735"/>
            <a:ext cx="7867650" cy="2464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3895" y="3032342"/>
            <a:ext cx="9112918" cy="2412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20" y="1470566"/>
            <a:ext cx="6410325" cy="4740286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572920" y="161299"/>
            <a:ext cx="1260496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/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过程</a:t>
            </a:r>
          </a:p>
        </p:txBody>
      </p:sp>
      <p:sp>
        <p:nvSpPr>
          <p:cNvPr id="16" name="矩形 15"/>
          <p:cNvSpPr/>
          <p:nvPr/>
        </p:nvSpPr>
        <p:spPr>
          <a:xfrm>
            <a:off x="1734830" y="207466"/>
            <a:ext cx="11608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</a:rPr>
              <a:t>RESERACH 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9495" y="168076"/>
            <a:ext cx="374850" cy="3865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76200" y="161299"/>
            <a:ext cx="86624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02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4034971" y="361354"/>
            <a:ext cx="79792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1775245" y="245877"/>
            <a:ext cx="1021" cy="230955"/>
          </a:xfrm>
          <a:prstGeom prst="line">
            <a:avLst/>
          </a:prstGeom>
          <a:ln w="12700" cap="rnd">
            <a:solidFill>
              <a:schemeClr val="tx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6957033" y="1285900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19188" y="851287"/>
            <a:ext cx="5422812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kern="0" dirty="0">
                <a:ea typeface="微软雅黑" panose="020B0503020204020204" pitchFamily="34" charset="-122"/>
              </a:rPr>
              <a:t>步骤</a:t>
            </a:r>
            <a:r>
              <a:rPr lang="en-US" altLang="zh-CN" sz="2800" b="1" kern="0" dirty="0">
                <a:ea typeface="微软雅黑" panose="020B0503020204020204" pitchFamily="34" charset="-122"/>
              </a:rPr>
              <a:t>6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进行数据聚合</a:t>
            </a:r>
            <a:endParaRPr lang="zh-CN" altLang="en-US" sz="2800" b="1" dirty="0"/>
          </a:p>
        </p:txBody>
      </p:sp>
      <p:sp>
        <p:nvSpPr>
          <p:cNvPr id="5" name="矩形 4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sp>
        <p:nvSpPr>
          <p:cNvPr id="20" name="矩形 19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sp>
        <p:nvSpPr>
          <p:cNvPr id="18" name="矩形 17"/>
          <p:cNvSpPr/>
          <p:nvPr/>
        </p:nvSpPr>
        <p:spPr>
          <a:xfrm>
            <a:off x="10595582" y="581050"/>
            <a:ext cx="19901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王晗炜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720" y="2166803"/>
            <a:ext cx="6921678" cy="4267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4871" y="3736274"/>
            <a:ext cx="6410325" cy="2181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7149"/>
            <a:ext cx="5006809" cy="4737156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572920" y="161299"/>
            <a:ext cx="1260496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/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过程</a:t>
            </a:r>
          </a:p>
        </p:txBody>
      </p:sp>
      <p:sp>
        <p:nvSpPr>
          <p:cNvPr id="16" name="矩形 15"/>
          <p:cNvSpPr/>
          <p:nvPr/>
        </p:nvSpPr>
        <p:spPr>
          <a:xfrm>
            <a:off x="1734830" y="207466"/>
            <a:ext cx="11608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</a:rPr>
              <a:t>RESERACH 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9495" y="168076"/>
            <a:ext cx="374850" cy="3865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76200" y="161299"/>
            <a:ext cx="86624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02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4034971" y="361354"/>
            <a:ext cx="79792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1775245" y="245877"/>
            <a:ext cx="1021" cy="230955"/>
          </a:xfrm>
          <a:prstGeom prst="line">
            <a:avLst/>
          </a:prstGeom>
          <a:ln w="12700" cap="rnd">
            <a:solidFill>
              <a:schemeClr val="tx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6957033" y="1285900"/>
            <a:ext cx="1472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实现结果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19188" y="851287"/>
            <a:ext cx="5422812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kern="0" dirty="0">
                <a:ea typeface="微软雅黑" panose="020B0503020204020204" pitchFamily="34" charset="-122"/>
              </a:rPr>
              <a:t>步骤</a:t>
            </a:r>
            <a:r>
              <a:rPr lang="en-US" altLang="zh-CN" sz="2800" b="1" kern="0" dirty="0">
                <a:ea typeface="微软雅黑" panose="020B0503020204020204" pitchFamily="34" charset="-122"/>
              </a:rPr>
              <a:t>7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数据存储</a:t>
            </a:r>
            <a:endParaRPr lang="zh-CN" altLang="en-US" sz="2800" b="1" dirty="0"/>
          </a:p>
        </p:txBody>
      </p:sp>
      <p:sp>
        <p:nvSpPr>
          <p:cNvPr id="5" name="矩形 4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sp>
        <p:nvSpPr>
          <p:cNvPr id="20" name="矩形 19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sp>
        <p:nvSpPr>
          <p:cNvPr id="18" name="矩形 17"/>
          <p:cNvSpPr/>
          <p:nvPr/>
        </p:nvSpPr>
        <p:spPr>
          <a:xfrm>
            <a:off x="10595582" y="581050"/>
            <a:ext cx="19901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王晗炜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/>
          <p:nvPr/>
        </p:nvPicPr>
        <p:blipFill>
          <a:blip r:embed="rId4"/>
          <a:stretch>
            <a:fillRect/>
          </a:stretch>
        </p:blipFill>
        <p:spPr>
          <a:xfrm>
            <a:off x="4917097" y="2130877"/>
            <a:ext cx="6636615" cy="3875836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940" y="1999358"/>
            <a:ext cx="8807260" cy="1959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88" y="1328027"/>
            <a:ext cx="7046314" cy="5270546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572920" y="161299"/>
            <a:ext cx="1260496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/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过程</a:t>
            </a:r>
          </a:p>
        </p:txBody>
      </p:sp>
      <p:sp>
        <p:nvSpPr>
          <p:cNvPr id="16" name="矩形 15"/>
          <p:cNvSpPr/>
          <p:nvPr/>
        </p:nvSpPr>
        <p:spPr>
          <a:xfrm>
            <a:off x="1734830" y="207466"/>
            <a:ext cx="11608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</a:rPr>
              <a:t>RESERACH 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9495" y="168076"/>
            <a:ext cx="374850" cy="3865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76200" y="161299"/>
            <a:ext cx="86624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02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4034971" y="361354"/>
            <a:ext cx="79792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1775245" y="245877"/>
            <a:ext cx="1021" cy="230955"/>
          </a:xfrm>
          <a:prstGeom prst="line">
            <a:avLst/>
          </a:prstGeom>
          <a:ln w="12700" cap="rnd">
            <a:solidFill>
              <a:schemeClr val="tx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6957033" y="1285900"/>
            <a:ext cx="1472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实现结果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52488" y="825887"/>
            <a:ext cx="5422812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kern="0">
                <a:ea typeface="微软雅黑" panose="020B0503020204020204" pitchFamily="34" charset="-122"/>
              </a:rPr>
              <a:t>步骤</a:t>
            </a:r>
            <a:r>
              <a:rPr lang="en-US" altLang="zh-CN" sz="2800" b="1" kern="0">
                <a:ea typeface="微软雅黑" panose="020B0503020204020204" pitchFamily="34" charset="-122"/>
              </a:rPr>
              <a:t>8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hdfs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报表</a:t>
            </a:r>
            <a:endParaRPr lang="zh-CN" altLang="en-US" sz="2800" b="1" dirty="0"/>
          </a:p>
        </p:txBody>
      </p:sp>
      <p:sp>
        <p:nvSpPr>
          <p:cNvPr id="5" name="矩形 4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sp>
        <p:nvSpPr>
          <p:cNvPr id="20" name="矩形 19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sp>
        <p:nvSpPr>
          <p:cNvPr id="18" name="矩形 17"/>
          <p:cNvSpPr/>
          <p:nvPr/>
        </p:nvSpPr>
        <p:spPr>
          <a:xfrm>
            <a:off x="10678132" y="511200"/>
            <a:ext cx="19901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王晗炜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845" y="1936097"/>
            <a:ext cx="7739448" cy="2784958"/>
          </a:xfrm>
          <a:prstGeom prst="rect">
            <a:avLst/>
          </a:prstGeom>
        </p:spPr>
      </p:pic>
      <p:pic>
        <p:nvPicPr>
          <p:cNvPr id="21" name="图片 20"/>
          <p:cNvPicPr/>
          <p:nvPr/>
        </p:nvPicPr>
        <p:blipFill>
          <a:blip r:embed="rId5"/>
          <a:stretch>
            <a:fillRect/>
          </a:stretch>
        </p:blipFill>
        <p:spPr>
          <a:xfrm>
            <a:off x="4034971" y="2315722"/>
            <a:ext cx="6950346" cy="2992323"/>
          </a:xfrm>
          <a:prstGeom prst="rect">
            <a:avLst/>
          </a:prstGeom>
        </p:spPr>
      </p:pic>
      <p:pic>
        <p:nvPicPr>
          <p:cNvPr id="22" name="图片 21"/>
          <p:cNvPicPr/>
          <p:nvPr/>
        </p:nvPicPr>
        <p:blipFill>
          <a:blip r:embed="rId6"/>
          <a:stretch>
            <a:fillRect/>
          </a:stretch>
        </p:blipFill>
        <p:spPr>
          <a:xfrm>
            <a:off x="4222256" y="3300656"/>
            <a:ext cx="7265731" cy="24832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平行四边形 13"/>
          <p:cNvSpPr/>
          <p:nvPr/>
        </p:nvSpPr>
        <p:spPr>
          <a:xfrm rot="3911635">
            <a:off x="4088490" y="1194942"/>
            <a:ext cx="4015020" cy="4468117"/>
          </a:xfrm>
          <a:prstGeom prst="parallelogram">
            <a:avLst>
              <a:gd name="adj" fmla="val 31264"/>
            </a:avLst>
          </a:prstGeom>
          <a:noFill/>
          <a:ln w="28575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平行四边形 12"/>
          <p:cNvSpPr/>
          <p:nvPr/>
        </p:nvSpPr>
        <p:spPr>
          <a:xfrm rot="3911635">
            <a:off x="4281976" y="1410261"/>
            <a:ext cx="3628052" cy="4037479"/>
          </a:xfrm>
          <a:prstGeom prst="parallelogram">
            <a:avLst>
              <a:gd name="adj" fmla="val 31264"/>
            </a:avLst>
          </a:prstGeom>
          <a:noFill/>
          <a:ln w="762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/>
        </p:nvSpPr>
        <p:spPr>
          <a:xfrm rot="3911635">
            <a:off x="4660869" y="1732353"/>
            <a:ext cx="3023108" cy="3364267"/>
          </a:xfrm>
          <a:prstGeom prst="parallelogram">
            <a:avLst>
              <a:gd name="adj" fmla="val 31264"/>
            </a:avLst>
          </a:prstGeom>
          <a:solidFill>
            <a:schemeClr val="bg2">
              <a:lumMod val="90000"/>
              <a:alpha val="14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622101" y="3891001"/>
            <a:ext cx="777923" cy="777923"/>
          </a:xfrm>
          <a:prstGeom prst="ellipse">
            <a:avLst/>
          </a:prstGeom>
          <a:solidFill>
            <a:schemeClr val="accent2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5568965" y="2441742"/>
            <a:ext cx="1054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>
                    <a:alpha val="90000"/>
                  </a:schemeClr>
                </a:solidFill>
                <a:latin typeface="Broadway" panose="04040905080B02020502" pitchFamily="82" charset="0"/>
                <a:ea typeface="Microsoft JhengHei UI" panose="020B0604030504040204" pitchFamily="34" charset="-120"/>
              </a:rPr>
              <a:t>Part</a:t>
            </a:r>
            <a:r>
              <a:rPr lang="en-US" altLang="zh-CN" sz="2400">
                <a:solidFill>
                  <a:schemeClr val="bg1">
                    <a:alpha val="90000"/>
                  </a:schemeClr>
                </a:solidFill>
                <a:latin typeface="Broadway" panose="04040905080B02020502" pitchFamily="82" charset="0"/>
                <a:ea typeface="Microsoft JhengHei UI" panose="020B0604030504040204" pitchFamily="34" charset="-120"/>
              </a:rPr>
              <a:t> </a:t>
            </a:r>
            <a:r>
              <a:rPr lang="en-US" altLang="zh-CN" sz="2800">
                <a:solidFill>
                  <a:schemeClr val="bg1">
                    <a:alpha val="90000"/>
                  </a:schemeClr>
                </a:solidFill>
                <a:latin typeface="Broadway" panose="04040905080B02020502" pitchFamily="82" charset="0"/>
                <a:ea typeface="Microsoft JhengHei UI" panose="020B0604030504040204" pitchFamily="34" charset="-120"/>
              </a:rPr>
              <a:t>3</a:t>
            </a:r>
            <a:endParaRPr lang="zh-CN" altLang="en-US" sz="2400">
              <a:solidFill>
                <a:schemeClr val="bg1">
                  <a:alpha val="90000"/>
                </a:schemeClr>
              </a:solidFill>
              <a:latin typeface="Broadway" panose="04040905080B02020502" pitchFamily="82" charset="0"/>
              <a:ea typeface="Microsoft JhengHei UI" panose="020B0604030504040204" pitchFamily="34" charset="-12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080339" y="303077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>
                <a:solidFill>
                  <a:schemeClr val="bg1">
                    <a:alpha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作品展示</a:t>
            </a:r>
            <a:endParaRPr lang="en-US" altLang="zh-CN" sz="3600">
              <a:solidFill>
                <a:schemeClr val="bg1">
                  <a:alpha val="9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平行四边形 22"/>
          <p:cNvSpPr/>
          <p:nvPr/>
        </p:nvSpPr>
        <p:spPr>
          <a:xfrm rot="3911635">
            <a:off x="3055191" y="3708561"/>
            <a:ext cx="2288694" cy="57104"/>
          </a:xfrm>
          <a:prstGeom prst="parallelogram">
            <a:avLst>
              <a:gd name="adj" fmla="val 31264"/>
            </a:avLst>
          </a:prstGeom>
          <a:solidFill>
            <a:schemeClr val="accent2">
              <a:alpha val="7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572920" y="161299"/>
            <a:ext cx="1260496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作品展示</a:t>
            </a:r>
            <a:endParaRPr kumimoji="0" lang="en-US" altLang="zh-CN" sz="20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734830" y="207466"/>
            <a:ext cx="7938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endParaRPr kumimoji="1" lang="zh-CN" altLang="en-US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69495" y="168076"/>
            <a:ext cx="374850" cy="3865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-63500" y="161299"/>
            <a:ext cx="86624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03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1775245" y="245877"/>
            <a:ext cx="1021" cy="230955"/>
          </a:xfrm>
          <a:prstGeom prst="line">
            <a:avLst/>
          </a:prstGeom>
          <a:ln w="12700" cap="rnd">
            <a:solidFill>
              <a:schemeClr val="tx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6065717" y="3682765"/>
            <a:ext cx="7938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endParaRPr kumimoji="1" lang="zh-CN" altLang="en-US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3" presetClass="entr" presetSubtype="288" fill="hold" grpId="0" nodeType="withEffect">
                                  <p:stCondLst>
                                    <p:cond delay="17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11" grpId="0" animBg="1"/>
      <p:bldP spid="19" grpId="0" animBg="1"/>
      <p:bldP spid="21" grpId="0"/>
      <p:bldP spid="22" grpId="0" uiExpand="1" build="p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87668" y="161299"/>
            <a:ext cx="1260496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/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结果展示</a:t>
            </a:r>
          </a:p>
        </p:txBody>
      </p:sp>
      <p:sp>
        <p:nvSpPr>
          <p:cNvPr id="16" name="矩形 15"/>
          <p:cNvSpPr/>
          <p:nvPr/>
        </p:nvSpPr>
        <p:spPr>
          <a:xfrm>
            <a:off x="1734830" y="207466"/>
            <a:ext cx="11608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</a:rPr>
              <a:t>RESERACH 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9495" y="168076"/>
            <a:ext cx="374850" cy="3865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76200" y="161299"/>
            <a:ext cx="86624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03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4034971" y="361354"/>
            <a:ext cx="79792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sp>
        <p:nvSpPr>
          <p:cNvPr id="20" name="矩形 19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pic>
        <p:nvPicPr>
          <p:cNvPr id="3" name="Google (3)">
            <a:hlinkClick r:id="" action="ppaction://media"/>
            <a:extLst>
              <a:ext uri="{FF2B5EF4-FFF2-40B4-BE49-F238E27FC236}">
                <a16:creationId xmlns:a16="http://schemas.microsoft.com/office/drawing/2014/main" id="{8F1A9787-4BE2-495C-846D-FE4C7BF7E9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9250" y="0"/>
            <a:ext cx="10706101" cy="713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6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1734830" y="207466"/>
            <a:ext cx="11608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</a:rPr>
              <a:t>RESERACH 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034971" y="361354"/>
            <a:ext cx="79792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1775245" y="245877"/>
            <a:ext cx="1021" cy="230955"/>
          </a:xfrm>
          <a:prstGeom prst="line">
            <a:avLst/>
          </a:prstGeom>
          <a:ln w="12700" cap="rnd">
            <a:solidFill>
              <a:schemeClr val="tx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419188" y="851287"/>
            <a:ext cx="54228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b="1" dirty="0"/>
              <a:t>网页展示</a:t>
            </a:r>
          </a:p>
        </p:txBody>
      </p:sp>
      <p:sp>
        <p:nvSpPr>
          <p:cNvPr id="5" name="矩形 4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sp>
        <p:nvSpPr>
          <p:cNvPr id="20" name="矩形 19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sp>
        <p:nvSpPr>
          <p:cNvPr id="3" name="矩形 2"/>
          <p:cNvSpPr/>
          <p:nvPr/>
        </p:nvSpPr>
        <p:spPr>
          <a:xfrm>
            <a:off x="757581" y="1885434"/>
            <a:ext cx="45320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u="sng" dirty="0">
                <a:solidFill>
                  <a:srgbClr val="0000FF"/>
                </a:solidFill>
                <a:latin typeface="Times New Roman" panose="02020603050405020304" pitchFamily="18" charset="0"/>
                <a:hlinkClick r:id="rId3"/>
              </a:rPr>
              <a:t>http://39.96.44.21:5000</a:t>
            </a:r>
            <a:endParaRPr lang="zh-CN" altLang="en-US" sz="3600" dirty="0"/>
          </a:p>
        </p:txBody>
      </p:sp>
      <p:pic>
        <p:nvPicPr>
          <p:cNvPr id="18" name="图片 17"/>
          <p:cNvPicPr/>
          <p:nvPr/>
        </p:nvPicPr>
        <p:blipFill>
          <a:blip r:embed="rId4"/>
          <a:stretch>
            <a:fillRect/>
          </a:stretch>
        </p:blipFill>
        <p:spPr>
          <a:xfrm>
            <a:off x="2468244" y="515937"/>
            <a:ext cx="8663306" cy="5212398"/>
          </a:xfrm>
          <a:prstGeom prst="rect">
            <a:avLst/>
          </a:prstGeom>
        </p:spPr>
      </p:pic>
      <p:pic>
        <p:nvPicPr>
          <p:cNvPr id="21" name="图片 20" descr="C:\Users\11788\AppData\Local\Temp\WeChat Files\d59826cdc415cef39ba091cf99db941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444" y="1740217"/>
            <a:ext cx="7793355" cy="4978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5584" y="2434098"/>
            <a:ext cx="7797741" cy="4155049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4A8587EB-0920-42BF-B811-670FF15D3800}"/>
              </a:ext>
            </a:extLst>
          </p:cNvPr>
          <p:cNvSpPr/>
          <p:nvPr/>
        </p:nvSpPr>
        <p:spPr>
          <a:xfrm>
            <a:off x="587668" y="161299"/>
            <a:ext cx="1260496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/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结果展示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0627F9D-9668-4521-8C6A-AFCDCD5B4675}"/>
              </a:ext>
            </a:extLst>
          </p:cNvPr>
          <p:cNvSpPr/>
          <p:nvPr/>
        </p:nvSpPr>
        <p:spPr>
          <a:xfrm>
            <a:off x="169495" y="168076"/>
            <a:ext cx="374850" cy="3865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1108810-A6C5-4099-96CA-D7C5E1261611}"/>
              </a:ext>
            </a:extLst>
          </p:cNvPr>
          <p:cNvSpPr/>
          <p:nvPr/>
        </p:nvSpPr>
        <p:spPr>
          <a:xfrm>
            <a:off x="-76200" y="161299"/>
            <a:ext cx="86624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矩形 111"/>
          <p:cNvSpPr/>
          <p:nvPr/>
        </p:nvSpPr>
        <p:spPr>
          <a:xfrm>
            <a:off x="-42569" y="2487798"/>
            <a:ext cx="12234569" cy="27559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4460777" y="591676"/>
            <a:ext cx="32704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kumimoji="0" lang="zh-CN" altLang="en-US" sz="48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6" name="直接连接符 115"/>
          <p:cNvCxnSpPr/>
          <p:nvPr/>
        </p:nvCxnSpPr>
        <p:spPr>
          <a:xfrm flipH="1">
            <a:off x="4183992" y="685800"/>
            <a:ext cx="332008" cy="558800"/>
          </a:xfrm>
          <a:prstGeom prst="line">
            <a:avLst/>
          </a:prstGeom>
          <a:ln w="22225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/>
        </p:nvCxnSpPr>
        <p:spPr>
          <a:xfrm flipH="1">
            <a:off x="7676001" y="685800"/>
            <a:ext cx="332008" cy="558800"/>
          </a:xfrm>
          <a:prstGeom prst="line">
            <a:avLst/>
          </a:prstGeom>
          <a:ln w="2222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/>
        </p:nvCxnSpPr>
        <p:spPr>
          <a:xfrm flipH="1">
            <a:off x="7750274" y="685800"/>
            <a:ext cx="332008" cy="558800"/>
          </a:xfrm>
          <a:prstGeom prst="line">
            <a:avLst/>
          </a:prstGeom>
          <a:ln w="47625" cap="rnd">
            <a:solidFill>
              <a:schemeClr val="accent2">
                <a:lumMod val="7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/>
        </p:nvCxnSpPr>
        <p:spPr>
          <a:xfrm flipH="1">
            <a:off x="4113858" y="685800"/>
            <a:ext cx="332008" cy="558800"/>
          </a:xfrm>
          <a:prstGeom prst="line">
            <a:avLst/>
          </a:prstGeom>
          <a:ln w="47625" cap="rnd">
            <a:solidFill>
              <a:schemeClr val="accent2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组合 130"/>
          <p:cNvGrpSpPr/>
          <p:nvPr/>
        </p:nvGrpSpPr>
        <p:grpSpPr>
          <a:xfrm>
            <a:off x="3224456" y="2791675"/>
            <a:ext cx="1919072" cy="777944"/>
            <a:chOff x="1800204" y="2885687"/>
            <a:chExt cx="1919072" cy="777944"/>
          </a:xfrm>
        </p:grpSpPr>
        <p:sp>
          <p:nvSpPr>
            <p:cNvPr id="76" name="矩形 75"/>
            <p:cNvSpPr/>
            <p:nvPr/>
          </p:nvSpPr>
          <p:spPr>
            <a:xfrm>
              <a:off x="1800204" y="2885687"/>
              <a:ext cx="1919072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项目简介</a:t>
              </a:r>
              <a:endPara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1800204" y="3386632"/>
              <a:ext cx="143013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INTRODUCTION</a:t>
              </a:r>
              <a:endParaRPr kumimoji="1" lang="zh-CN" altLang="en-US" sz="1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2384997" y="2820647"/>
            <a:ext cx="866241" cy="720000"/>
            <a:chOff x="960745" y="2898038"/>
            <a:chExt cx="866241" cy="720000"/>
          </a:xfrm>
        </p:grpSpPr>
        <p:sp>
          <p:nvSpPr>
            <p:cNvPr id="121" name="矩形 120"/>
            <p:cNvSpPr/>
            <p:nvPr/>
          </p:nvSpPr>
          <p:spPr>
            <a:xfrm>
              <a:off x="1033865" y="2898038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960745" y="2905869"/>
              <a:ext cx="866241" cy="70788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01</a:t>
              </a:r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3224456" y="4070805"/>
            <a:ext cx="1919072" cy="752544"/>
            <a:chOff x="1800204" y="4086984"/>
            <a:chExt cx="1919072" cy="752544"/>
          </a:xfrm>
        </p:grpSpPr>
        <p:sp>
          <p:nvSpPr>
            <p:cNvPr id="82" name="矩形 81"/>
            <p:cNvSpPr/>
            <p:nvPr/>
          </p:nvSpPr>
          <p:spPr>
            <a:xfrm>
              <a:off x="1800204" y="4086984"/>
              <a:ext cx="1919072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作品展示</a:t>
              </a:r>
              <a:endPara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1800204" y="4562529"/>
              <a:ext cx="66236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zh-CN" sz="1200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DEMO</a:t>
              </a:r>
              <a:endParaRPr lang="zh-CN" altLang="en-US" sz="120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>
            <a:off x="2449034" y="4087077"/>
            <a:ext cx="802204" cy="720000"/>
            <a:chOff x="912296" y="4056809"/>
            <a:chExt cx="802204" cy="720000"/>
          </a:xfrm>
        </p:grpSpPr>
        <p:sp>
          <p:nvSpPr>
            <p:cNvPr id="122" name="矩形 121"/>
            <p:cNvSpPr/>
            <p:nvPr/>
          </p:nvSpPr>
          <p:spPr>
            <a:xfrm>
              <a:off x="953397" y="4056809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0" name="矩形 79"/>
            <p:cNvSpPr/>
            <p:nvPr/>
          </p:nvSpPr>
          <p:spPr>
            <a:xfrm>
              <a:off x="912296" y="4062866"/>
              <a:ext cx="802204" cy="70788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03</a:t>
              </a:r>
            </a:p>
          </p:txBody>
        </p:sp>
      </p:grpSp>
      <p:grpSp>
        <p:nvGrpSpPr>
          <p:cNvPr id="140" name="组合 139"/>
          <p:cNvGrpSpPr/>
          <p:nvPr/>
        </p:nvGrpSpPr>
        <p:grpSpPr>
          <a:xfrm>
            <a:off x="6983619" y="2769383"/>
            <a:ext cx="2741382" cy="760950"/>
            <a:chOff x="4694848" y="2805284"/>
            <a:chExt cx="2741382" cy="760950"/>
          </a:xfrm>
        </p:grpSpPr>
        <p:grpSp>
          <p:nvGrpSpPr>
            <p:cNvPr id="134" name="组合 133"/>
            <p:cNvGrpSpPr/>
            <p:nvPr/>
          </p:nvGrpSpPr>
          <p:grpSpPr>
            <a:xfrm>
              <a:off x="5517158" y="2805284"/>
              <a:ext cx="1919072" cy="760950"/>
              <a:chOff x="5517158" y="2885687"/>
              <a:chExt cx="1919072" cy="760950"/>
            </a:xfrm>
          </p:grpSpPr>
          <p:sp>
            <p:nvSpPr>
              <p:cNvPr id="88" name="矩形 87"/>
              <p:cNvSpPr/>
              <p:nvPr/>
            </p:nvSpPr>
            <p:spPr>
              <a:xfrm>
                <a:off x="5517158" y="2885687"/>
                <a:ext cx="1919072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实验过程</a:t>
                </a:r>
                <a:endParaRPr kumimoji="0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89" name="矩形 88"/>
              <p:cNvSpPr/>
              <p:nvPr/>
            </p:nvSpPr>
            <p:spPr>
              <a:xfrm>
                <a:off x="5517158" y="3369638"/>
                <a:ext cx="174919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200" ker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lt"/>
                  </a:rPr>
                  <a:t>RESEARCH </a:t>
                </a:r>
                <a:r>
                  <a:rPr lang="en-US" altLang="zh-CN" sz="1200" ker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</a:t>
                </a: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ROCESS</a:t>
                </a:r>
                <a:endParaRPr kumimoji="1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0" name="组合 129"/>
            <p:cNvGrpSpPr/>
            <p:nvPr/>
          </p:nvGrpSpPr>
          <p:grpSpPr>
            <a:xfrm>
              <a:off x="4694848" y="2825155"/>
              <a:ext cx="797404" cy="721209"/>
              <a:chOff x="4428148" y="2896829"/>
              <a:chExt cx="797404" cy="721209"/>
            </a:xfrm>
          </p:grpSpPr>
          <p:sp>
            <p:nvSpPr>
              <p:cNvPr id="124" name="矩形 123"/>
              <p:cNvSpPr/>
              <p:nvPr/>
            </p:nvSpPr>
            <p:spPr>
              <a:xfrm>
                <a:off x="4466850" y="2898038"/>
                <a:ext cx="720000" cy="720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矩形 85"/>
              <p:cNvSpPr/>
              <p:nvPr/>
            </p:nvSpPr>
            <p:spPr>
              <a:xfrm>
                <a:off x="4428148" y="2896829"/>
                <a:ext cx="797404" cy="707886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40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02</a:t>
                </a:r>
              </a:p>
            </p:txBody>
          </p:sp>
        </p:grpSp>
      </p:grpSp>
      <p:grpSp>
        <p:nvGrpSpPr>
          <p:cNvPr id="141" name="组合 140"/>
          <p:cNvGrpSpPr/>
          <p:nvPr/>
        </p:nvGrpSpPr>
        <p:grpSpPr>
          <a:xfrm>
            <a:off x="6936463" y="4092189"/>
            <a:ext cx="2788538" cy="727144"/>
            <a:chOff x="4647692" y="4088617"/>
            <a:chExt cx="2788538" cy="727144"/>
          </a:xfrm>
        </p:grpSpPr>
        <p:grpSp>
          <p:nvGrpSpPr>
            <p:cNvPr id="133" name="组合 132"/>
            <p:cNvGrpSpPr/>
            <p:nvPr/>
          </p:nvGrpSpPr>
          <p:grpSpPr>
            <a:xfrm>
              <a:off x="5517158" y="4088617"/>
              <a:ext cx="1919072" cy="727144"/>
              <a:chOff x="5517158" y="4014051"/>
              <a:chExt cx="1919072" cy="727144"/>
            </a:xfrm>
          </p:grpSpPr>
          <p:sp>
            <p:nvSpPr>
              <p:cNvPr id="94" name="矩形 93"/>
              <p:cNvSpPr/>
              <p:nvPr/>
            </p:nvSpPr>
            <p:spPr>
              <a:xfrm>
                <a:off x="5517158" y="4014051"/>
                <a:ext cx="1919072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28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项目总结</a:t>
                </a:r>
                <a:endPara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95" name="矩形 94"/>
              <p:cNvSpPr/>
              <p:nvPr/>
            </p:nvSpPr>
            <p:spPr>
              <a:xfrm>
                <a:off x="5517158" y="4464196"/>
                <a:ext cx="103746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SUMMARY</a:t>
                </a:r>
                <a:endParaRPr kumimoji="1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7" name="组合 136"/>
            <p:cNvGrpSpPr/>
            <p:nvPr/>
          </p:nvGrpSpPr>
          <p:grpSpPr>
            <a:xfrm>
              <a:off x="4647692" y="4092189"/>
              <a:ext cx="891717" cy="720000"/>
              <a:chOff x="4380992" y="4020050"/>
              <a:chExt cx="891717" cy="720000"/>
            </a:xfrm>
          </p:grpSpPr>
          <p:sp>
            <p:nvSpPr>
              <p:cNvPr id="123" name="矩形 122"/>
              <p:cNvSpPr/>
              <p:nvPr/>
            </p:nvSpPr>
            <p:spPr>
              <a:xfrm>
                <a:off x="4466850" y="4020050"/>
                <a:ext cx="720000" cy="720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矩形 91"/>
              <p:cNvSpPr/>
              <p:nvPr/>
            </p:nvSpPr>
            <p:spPr>
              <a:xfrm>
                <a:off x="4380992" y="4026107"/>
                <a:ext cx="891717" cy="707886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40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04</a:t>
                </a: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1734830" y="207466"/>
            <a:ext cx="11608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</a:rPr>
              <a:t>RESERACH 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034971" y="361354"/>
            <a:ext cx="79792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1775245" y="245877"/>
            <a:ext cx="1021" cy="230955"/>
          </a:xfrm>
          <a:prstGeom prst="line">
            <a:avLst/>
          </a:prstGeom>
          <a:ln w="12700" cap="rnd">
            <a:solidFill>
              <a:schemeClr val="tx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419188" y="851287"/>
            <a:ext cx="54228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b="1" dirty="0"/>
              <a:t>前端页面编写</a:t>
            </a:r>
          </a:p>
        </p:txBody>
      </p:sp>
      <p:sp>
        <p:nvSpPr>
          <p:cNvPr id="5" name="矩形 4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sp>
        <p:nvSpPr>
          <p:cNvPr id="20" name="矩形 19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5262"/>
            <a:ext cx="2813599" cy="5697538"/>
          </a:xfrm>
          <a:prstGeom prst="rect">
            <a:avLst/>
          </a:prstGeom>
        </p:spPr>
      </p:pic>
      <p:pic>
        <p:nvPicPr>
          <p:cNvPr id="18" name="图片 17"/>
          <p:cNvPicPr/>
          <p:nvPr/>
        </p:nvPicPr>
        <p:blipFill>
          <a:blip r:embed="rId4"/>
          <a:stretch>
            <a:fillRect/>
          </a:stretch>
        </p:blipFill>
        <p:spPr>
          <a:xfrm>
            <a:off x="2901950" y="1295400"/>
            <a:ext cx="4178300" cy="2393950"/>
          </a:xfrm>
          <a:prstGeom prst="rect">
            <a:avLst/>
          </a:prstGeom>
        </p:spPr>
      </p:pic>
      <p:pic>
        <p:nvPicPr>
          <p:cNvPr id="22" name="图片 21"/>
          <p:cNvPicPr/>
          <p:nvPr/>
        </p:nvPicPr>
        <p:blipFill>
          <a:blip r:embed="rId5"/>
          <a:stretch>
            <a:fillRect/>
          </a:stretch>
        </p:blipFill>
        <p:spPr>
          <a:xfrm>
            <a:off x="7270750" y="1168400"/>
            <a:ext cx="4216400" cy="2705099"/>
          </a:xfrm>
          <a:prstGeom prst="rect">
            <a:avLst/>
          </a:prstGeom>
        </p:spPr>
      </p:pic>
      <p:pic>
        <p:nvPicPr>
          <p:cNvPr id="23" name="图片 22"/>
          <p:cNvPicPr/>
          <p:nvPr/>
        </p:nvPicPr>
        <p:blipFill rotWithShape="1">
          <a:blip r:embed="rId6"/>
          <a:srcRect l="28570"/>
          <a:stretch>
            <a:fillRect/>
          </a:stretch>
        </p:blipFill>
        <p:spPr>
          <a:xfrm>
            <a:off x="2838451" y="3956050"/>
            <a:ext cx="4883150" cy="1454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7"/>
          <a:srcRect r="19588"/>
          <a:stretch>
            <a:fillRect/>
          </a:stretch>
        </p:blipFill>
        <p:spPr>
          <a:xfrm>
            <a:off x="6597733" y="4267201"/>
            <a:ext cx="5276767" cy="2262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矩形 20"/>
          <p:cNvSpPr/>
          <p:nvPr/>
        </p:nvSpPr>
        <p:spPr>
          <a:xfrm>
            <a:off x="10068532" y="523900"/>
            <a:ext cx="19901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陈琦 杨涵晨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60E0171-1815-4BDD-8055-887228C9E7EA}"/>
              </a:ext>
            </a:extLst>
          </p:cNvPr>
          <p:cNvSpPr/>
          <p:nvPr/>
        </p:nvSpPr>
        <p:spPr>
          <a:xfrm>
            <a:off x="587668" y="161299"/>
            <a:ext cx="1260496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/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结果展示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B6E7F74-58E8-4EE9-AA59-8E5A102AF967}"/>
              </a:ext>
            </a:extLst>
          </p:cNvPr>
          <p:cNvSpPr/>
          <p:nvPr/>
        </p:nvSpPr>
        <p:spPr>
          <a:xfrm>
            <a:off x="169495" y="168076"/>
            <a:ext cx="374850" cy="3865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78F0DEE-91F6-4CAD-8293-0219D61F8CBA}"/>
              </a:ext>
            </a:extLst>
          </p:cNvPr>
          <p:cNvSpPr/>
          <p:nvPr/>
        </p:nvSpPr>
        <p:spPr>
          <a:xfrm>
            <a:off x="-76200" y="161299"/>
            <a:ext cx="86624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03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1734830" y="207466"/>
            <a:ext cx="11608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400" kern="0">
                <a:latin typeface="微软雅黑" panose="020B0503020204020204" pitchFamily="34" charset="-122"/>
                <a:ea typeface="微软雅黑" panose="020B0503020204020204" pitchFamily="34" charset="-122"/>
              </a:rPr>
              <a:t>RESERACH 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76200" y="161299"/>
            <a:ext cx="86624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02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4034971" y="361354"/>
            <a:ext cx="79792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1775245" y="245877"/>
            <a:ext cx="1021" cy="230955"/>
          </a:xfrm>
          <a:prstGeom prst="line">
            <a:avLst/>
          </a:prstGeom>
          <a:ln w="12700" cap="rnd">
            <a:solidFill>
              <a:schemeClr val="tx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419188" y="851287"/>
            <a:ext cx="54228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b="1" dirty="0"/>
              <a:t>前端页面编写</a:t>
            </a:r>
          </a:p>
        </p:txBody>
      </p:sp>
      <p:sp>
        <p:nvSpPr>
          <p:cNvPr id="5" name="矩形 4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sp>
        <p:nvSpPr>
          <p:cNvPr id="20" name="矩形 19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1395412"/>
            <a:ext cx="2813599" cy="5697538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0709882" y="530250"/>
            <a:ext cx="19901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张宗超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708" y="973267"/>
            <a:ext cx="2800465" cy="245573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8427" y="3275554"/>
            <a:ext cx="4285214" cy="15307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8993" y="4040911"/>
            <a:ext cx="4033430" cy="23891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5890" y="5096489"/>
            <a:ext cx="3980297" cy="16568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394F59BC-66A2-42EF-8686-A43E59494225}"/>
              </a:ext>
            </a:extLst>
          </p:cNvPr>
          <p:cNvSpPr/>
          <p:nvPr/>
        </p:nvSpPr>
        <p:spPr>
          <a:xfrm>
            <a:off x="568618" y="180349"/>
            <a:ext cx="1260496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/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结果展示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0574F46-5A03-41DA-B21C-85B21616761A}"/>
              </a:ext>
            </a:extLst>
          </p:cNvPr>
          <p:cNvSpPr/>
          <p:nvPr/>
        </p:nvSpPr>
        <p:spPr>
          <a:xfrm>
            <a:off x="150445" y="187126"/>
            <a:ext cx="374850" cy="3865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B55E542-9FB7-4962-95F2-E4BD13B78E77}"/>
              </a:ext>
            </a:extLst>
          </p:cNvPr>
          <p:cNvSpPr/>
          <p:nvPr/>
        </p:nvSpPr>
        <p:spPr>
          <a:xfrm>
            <a:off x="-95250" y="180349"/>
            <a:ext cx="86624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03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平行四边形 13"/>
          <p:cNvSpPr/>
          <p:nvPr/>
        </p:nvSpPr>
        <p:spPr>
          <a:xfrm rot="3911635">
            <a:off x="4088490" y="1194942"/>
            <a:ext cx="4015020" cy="4468117"/>
          </a:xfrm>
          <a:prstGeom prst="parallelogram">
            <a:avLst>
              <a:gd name="adj" fmla="val 31264"/>
            </a:avLst>
          </a:prstGeom>
          <a:noFill/>
          <a:ln w="28575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平行四边形 12"/>
          <p:cNvSpPr/>
          <p:nvPr/>
        </p:nvSpPr>
        <p:spPr>
          <a:xfrm rot="3911635">
            <a:off x="4281976" y="1410261"/>
            <a:ext cx="3628052" cy="4037479"/>
          </a:xfrm>
          <a:prstGeom prst="parallelogram">
            <a:avLst>
              <a:gd name="adj" fmla="val 31264"/>
            </a:avLst>
          </a:prstGeom>
          <a:noFill/>
          <a:ln w="762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/>
        </p:nvSpPr>
        <p:spPr>
          <a:xfrm rot="3911635">
            <a:off x="4660869" y="1732353"/>
            <a:ext cx="3023108" cy="3364267"/>
          </a:xfrm>
          <a:prstGeom prst="parallelogram">
            <a:avLst>
              <a:gd name="adj" fmla="val 31264"/>
            </a:avLst>
          </a:prstGeom>
          <a:solidFill>
            <a:schemeClr val="bg2">
              <a:lumMod val="90000"/>
              <a:alpha val="14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622101" y="3891001"/>
            <a:ext cx="777923" cy="777923"/>
          </a:xfrm>
          <a:prstGeom prst="ellipse">
            <a:avLst/>
          </a:prstGeom>
          <a:solidFill>
            <a:schemeClr val="accent2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5568965" y="2441742"/>
            <a:ext cx="1054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>
                    <a:alpha val="90000"/>
                  </a:schemeClr>
                </a:solidFill>
                <a:latin typeface="Broadway" panose="04040905080B02020502" pitchFamily="82" charset="0"/>
                <a:ea typeface="Microsoft JhengHei UI" panose="020B0604030504040204" pitchFamily="34" charset="-120"/>
              </a:rPr>
              <a:t>Part</a:t>
            </a:r>
            <a:r>
              <a:rPr lang="en-US" altLang="zh-CN" sz="2400">
                <a:solidFill>
                  <a:schemeClr val="bg1">
                    <a:alpha val="90000"/>
                  </a:schemeClr>
                </a:solidFill>
                <a:latin typeface="Broadway" panose="04040905080B02020502" pitchFamily="82" charset="0"/>
                <a:ea typeface="Microsoft JhengHei UI" panose="020B0604030504040204" pitchFamily="34" charset="-120"/>
              </a:rPr>
              <a:t> </a:t>
            </a:r>
            <a:r>
              <a:rPr lang="en-US" altLang="zh-CN" sz="2800">
                <a:solidFill>
                  <a:schemeClr val="bg1">
                    <a:alpha val="90000"/>
                  </a:schemeClr>
                </a:solidFill>
                <a:latin typeface="Broadway" panose="04040905080B02020502" pitchFamily="82" charset="0"/>
                <a:ea typeface="Microsoft JhengHei UI" panose="020B0604030504040204" pitchFamily="34" charset="-120"/>
              </a:rPr>
              <a:t>4</a:t>
            </a:r>
            <a:endParaRPr lang="zh-CN" altLang="en-US" sz="2400">
              <a:solidFill>
                <a:schemeClr val="bg1">
                  <a:alpha val="90000"/>
                </a:schemeClr>
              </a:solidFill>
              <a:latin typeface="Broadway" panose="04040905080B02020502" pitchFamily="82" charset="0"/>
              <a:ea typeface="Microsoft JhengHei UI" panose="020B0604030504040204" pitchFamily="34" charset="-12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080340" y="303077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>
                <a:solidFill>
                  <a:schemeClr val="bg1">
                    <a:alpha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  <a:endParaRPr lang="en-US" altLang="zh-CN" sz="3600">
              <a:solidFill>
                <a:schemeClr val="bg1">
                  <a:alpha val="9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平行四边形 22"/>
          <p:cNvSpPr/>
          <p:nvPr/>
        </p:nvSpPr>
        <p:spPr>
          <a:xfrm rot="3911635">
            <a:off x="3055191" y="3708561"/>
            <a:ext cx="2288694" cy="57104"/>
          </a:xfrm>
          <a:prstGeom prst="parallelogram">
            <a:avLst>
              <a:gd name="adj" fmla="val 31264"/>
            </a:avLst>
          </a:prstGeom>
          <a:solidFill>
            <a:schemeClr val="accent2">
              <a:alpha val="7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572920" y="161299"/>
            <a:ext cx="1260496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后期展望</a:t>
            </a:r>
            <a:endParaRPr kumimoji="0" lang="en-US" altLang="zh-CN" sz="20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734830" y="207466"/>
            <a:ext cx="14590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EXPECTATION</a:t>
            </a:r>
            <a:endParaRPr kumimoji="1" lang="zh-CN" altLang="en-US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69495" y="168076"/>
            <a:ext cx="374850" cy="3865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-63500" y="161299"/>
            <a:ext cx="86624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04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1775245" y="245877"/>
            <a:ext cx="1021" cy="230955"/>
          </a:xfrm>
          <a:prstGeom prst="line">
            <a:avLst/>
          </a:prstGeom>
          <a:ln w="12700" cap="rnd">
            <a:solidFill>
              <a:schemeClr val="tx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6065717" y="3682765"/>
            <a:ext cx="11785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SUMMARY</a:t>
            </a:r>
            <a:endParaRPr kumimoji="1" lang="zh-CN" altLang="en-US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3" presetClass="entr" presetSubtype="288" fill="hold" grpId="0" nodeType="withEffect">
                                  <p:stCondLst>
                                    <p:cond delay="17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11" grpId="0" animBg="1"/>
      <p:bldP spid="19" grpId="0" animBg="1"/>
      <p:bldP spid="21" grpId="0"/>
      <p:bldP spid="22" grpId="0" uiExpand="1" build="p"/>
      <p:bldP spid="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72920" y="161299"/>
            <a:ext cx="1260496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/>
            <a:r>
              <a:rPr lang="zh-CN" altLang="en-US" sz="2000" b="1" ker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项目总结</a:t>
            </a:r>
            <a:endParaRPr kumimoji="0" lang="zh-CN" altLang="en-US" sz="20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734830" y="207466"/>
            <a:ext cx="11256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400" kern="0" noProof="0">
                <a:latin typeface="微软雅黑" panose="020B0503020204020204" pitchFamily="34" charset="-122"/>
                <a:ea typeface="微软雅黑" panose="020B0503020204020204" pitchFamily="34" charset="-122"/>
              </a:rPr>
              <a:t>SUMMARY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9495" y="168076"/>
            <a:ext cx="374850" cy="3865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76200" y="128048"/>
            <a:ext cx="86624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04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2984500" y="361354"/>
            <a:ext cx="90297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1775245" y="245877"/>
            <a:ext cx="1021" cy="230955"/>
          </a:xfrm>
          <a:prstGeom prst="line">
            <a:avLst/>
          </a:prstGeom>
          <a:ln w="12700" cap="rnd">
            <a:solidFill>
              <a:schemeClr val="tx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734829" y="1220773"/>
            <a:ext cx="452309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环境配置，问题很多很麻烦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 flipH="1">
            <a:off x="1386372" y="1301397"/>
            <a:ext cx="45719" cy="9434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 flipH="1">
            <a:off x="1426787" y="2834605"/>
            <a:ext cx="45719" cy="9434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686344" y="4611068"/>
            <a:ext cx="901975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后面希望能把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spark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0" lang="en-US" altLang="zh-CN" sz="24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hadoop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的底层算法进行深入学习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 flipH="1">
            <a:off x="1426787" y="4425622"/>
            <a:ext cx="45719" cy="9434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781594" y="3070288"/>
            <a:ext cx="7197305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对为什么要进行分布式有了更深的理解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612900" y="1768466"/>
            <a:ext cx="9340850" cy="993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ts val="2400"/>
              </a:lnSpc>
              <a:spcAft>
                <a:spcPts val="0"/>
              </a:spcAft>
            </a:pPr>
            <a:r>
              <a:rPr lang="en-US" altLang="zh-CN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Detected both log4j-over-slf4j.jar AND slf4j-log4j12.jar on the class path, preempting </a:t>
            </a:r>
            <a:r>
              <a:rPr lang="en-US" altLang="zh-CN" kern="1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StackOverflowError</a:t>
            </a:r>
            <a:r>
              <a:rPr lang="en-US" altLang="zh-CN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.</a:t>
            </a:r>
            <a:endParaRPr lang="zh-CN" altLang="zh-CN" kern="1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indent="304800" algn="just">
              <a:lnSpc>
                <a:spcPts val="2400"/>
              </a:lnSpc>
              <a:spcAft>
                <a:spcPts val="0"/>
              </a:spcAft>
            </a:pPr>
            <a:r>
              <a:rPr lang="zh-CN" altLang="zh-CN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删除</a:t>
            </a:r>
            <a:r>
              <a:rPr lang="en-US" altLang="zh-CN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log4j-over-slf4j.jar</a:t>
            </a:r>
            <a:r>
              <a:rPr lang="zh-CN" altLang="zh-CN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。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72920" y="161299"/>
            <a:ext cx="1260496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/>
            <a:r>
              <a:rPr lang="zh-CN" altLang="en-US" sz="2000" b="1" ker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项目总结</a:t>
            </a:r>
            <a:endParaRPr kumimoji="0" lang="zh-CN" altLang="en-US" sz="20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734830" y="207466"/>
            <a:ext cx="11256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400" kern="0" noProof="0">
                <a:latin typeface="微软雅黑" panose="020B0503020204020204" pitchFamily="34" charset="-122"/>
                <a:ea typeface="微软雅黑" panose="020B0503020204020204" pitchFamily="34" charset="-122"/>
              </a:rPr>
              <a:t>SUMMARY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9495" y="168076"/>
            <a:ext cx="374850" cy="3865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76200" y="128048"/>
            <a:ext cx="86624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04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2984500" y="361354"/>
            <a:ext cx="90297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1775245" y="245877"/>
            <a:ext cx="1021" cy="230955"/>
          </a:xfrm>
          <a:prstGeom prst="line">
            <a:avLst/>
          </a:prstGeom>
          <a:ln w="12700" cap="rnd">
            <a:solidFill>
              <a:schemeClr val="tx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42" y="0"/>
            <a:ext cx="10530508" cy="60198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841750" y="5664200"/>
            <a:ext cx="1765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杨涵晨</a:t>
            </a:r>
            <a:endParaRPr lang="en-US" altLang="zh-CN" b="1" dirty="0"/>
          </a:p>
          <a:p>
            <a:r>
              <a:rPr lang="zh-CN" altLang="en-US" dirty="0"/>
              <a:t>郑子越</a:t>
            </a:r>
            <a:endParaRPr lang="en-US" altLang="zh-CN" dirty="0"/>
          </a:p>
          <a:p>
            <a:r>
              <a:rPr lang="zh-CN" altLang="en-US" dirty="0"/>
              <a:t>曾俊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784850" y="5765800"/>
            <a:ext cx="1466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王晗玮</a:t>
            </a:r>
            <a:endParaRPr lang="en-US" altLang="zh-CN" b="1" dirty="0"/>
          </a:p>
          <a:p>
            <a:r>
              <a:rPr lang="zh-CN" altLang="en-US" dirty="0"/>
              <a:t>陈琦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7746568" y="5581134"/>
            <a:ext cx="8771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杨涵晨</a:t>
            </a:r>
            <a:endParaRPr lang="en-US" altLang="zh-CN" dirty="0"/>
          </a:p>
          <a:p>
            <a:r>
              <a:rPr lang="zh-CN" altLang="en-US" dirty="0"/>
              <a:t>陈琦</a:t>
            </a:r>
            <a:endParaRPr lang="en-US" altLang="zh-CN" dirty="0"/>
          </a:p>
          <a:p>
            <a:r>
              <a:rPr lang="zh-CN" altLang="en-US" dirty="0"/>
              <a:t>张宗超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5252953" y="5559028"/>
            <a:ext cx="1681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报告人：杨涵晨 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3825886" y="2709527"/>
            <a:ext cx="4536000" cy="1380931"/>
            <a:chOff x="3825885" y="2756938"/>
            <a:chExt cx="4536000" cy="1380931"/>
          </a:xfrm>
        </p:grpSpPr>
        <p:sp>
          <p:nvSpPr>
            <p:cNvPr id="12" name="文本框 11"/>
            <p:cNvSpPr txBox="1"/>
            <p:nvPr/>
          </p:nvSpPr>
          <p:spPr>
            <a:xfrm>
              <a:off x="3944609" y="2904723"/>
              <a:ext cx="430278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介绍完毕 请指正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343371" y="3668506"/>
              <a:ext cx="35052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Introduction is completed, please correct me.</a:t>
              </a:r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3825885" y="2756938"/>
              <a:ext cx="4536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825885" y="4137869"/>
              <a:ext cx="4536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394" y="1156854"/>
            <a:ext cx="1138984" cy="113898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962807" y="2061156"/>
            <a:ext cx="2262158" cy="369332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pPr lvl="0" algn="ctr"/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感谢老师们精心培养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平行四边形 13"/>
          <p:cNvSpPr/>
          <p:nvPr/>
        </p:nvSpPr>
        <p:spPr>
          <a:xfrm rot="3911635">
            <a:off x="4088490" y="1194942"/>
            <a:ext cx="4015020" cy="4468117"/>
          </a:xfrm>
          <a:prstGeom prst="parallelogram">
            <a:avLst>
              <a:gd name="adj" fmla="val 31264"/>
            </a:avLst>
          </a:prstGeom>
          <a:noFill/>
          <a:ln w="28575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平行四边形 12"/>
          <p:cNvSpPr/>
          <p:nvPr/>
        </p:nvSpPr>
        <p:spPr>
          <a:xfrm rot="3911635">
            <a:off x="4281976" y="1410261"/>
            <a:ext cx="3628052" cy="4037479"/>
          </a:xfrm>
          <a:prstGeom prst="parallelogram">
            <a:avLst>
              <a:gd name="adj" fmla="val 31264"/>
            </a:avLst>
          </a:prstGeom>
          <a:noFill/>
          <a:ln w="762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/>
        </p:nvSpPr>
        <p:spPr>
          <a:xfrm rot="3911635">
            <a:off x="4660869" y="1732353"/>
            <a:ext cx="3023108" cy="3364267"/>
          </a:xfrm>
          <a:prstGeom prst="parallelogram">
            <a:avLst>
              <a:gd name="adj" fmla="val 31264"/>
            </a:avLst>
          </a:prstGeom>
          <a:solidFill>
            <a:schemeClr val="bg2">
              <a:lumMod val="90000"/>
              <a:alpha val="14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622101" y="3891001"/>
            <a:ext cx="777923" cy="777923"/>
          </a:xfrm>
          <a:prstGeom prst="ellipse">
            <a:avLst/>
          </a:prstGeom>
          <a:solidFill>
            <a:schemeClr val="accent2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5568965" y="2441742"/>
            <a:ext cx="1054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>
                    <a:alpha val="90000"/>
                  </a:schemeClr>
                </a:solidFill>
                <a:latin typeface="Broadway" panose="04040905080B02020502" pitchFamily="82" charset="0"/>
                <a:ea typeface="Microsoft JhengHei UI" panose="020B0604030504040204" pitchFamily="34" charset="-120"/>
              </a:rPr>
              <a:t>Part</a:t>
            </a:r>
            <a:r>
              <a:rPr lang="en-US" altLang="zh-CN" sz="2400">
                <a:solidFill>
                  <a:schemeClr val="bg1">
                    <a:alpha val="90000"/>
                  </a:schemeClr>
                </a:solidFill>
                <a:latin typeface="Broadway" panose="04040905080B02020502" pitchFamily="82" charset="0"/>
                <a:ea typeface="Microsoft JhengHei UI" panose="020B0604030504040204" pitchFamily="34" charset="-120"/>
              </a:rPr>
              <a:t> </a:t>
            </a:r>
            <a:r>
              <a:rPr lang="en-US" altLang="zh-CN" sz="2800">
                <a:solidFill>
                  <a:schemeClr val="bg1">
                    <a:alpha val="90000"/>
                  </a:schemeClr>
                </a:solidFill>
                <a:latin typeface="Broadway" panose="04040905080B02020502" pitchFamily="82" charset="0"/>
                <a:ea typeface="Microsoft JhengHei UI" panose="020B0604030504040204" pitchFamily="34" charset="-120"/>
              </a:rPr>
              <a:t>1</a:t>
            </a:r>
            <a:endParaRPr lang="zh-CN" altLang="en-US" sz="2400">
              <a:solidFill>
                <a:schemeClr val="bg1">
                  <a:alpha val="90000"/>
                </a:schemeClr>
              </a:solidFill>
              <a:latin typeface="Broadway" panose="04040905080B02020502" pitchFamily="82" charset="0"/>
              <a:ea typeface="Microsoft JhengHei UI" panose="020B0604030504040204" pitchFamily="34" charset="-12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051293" y="3030778"/>
            <a:ext cx="2089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>
                <a:solidFill>
                  <a:schemeClr val="bg1">
                    <a:alpha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en-US" altLang="zh-CN" sz="3600">
              <a:solidFill>
                <a:schemeClr val="bg1">
                  <a:alpha val="9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平行四边形 22"/>
          <p:cNvSpPr/>
          <p:nvPr/>
        </p:nvSpPr>
        <p:spPr>
          <a:xfrm rot="3911635">
            <a:off x="3055191" y="3708561"/>
            <a:ext cx="2288694" cy="57104"/>
          </a:xfrm>
          <a:prstGeom prst="parallelogram">
            <a:avLst>
              <a:gd name="adj" fmla="val 31264"/>
            </a:avLst>
          </a:prstGeom>
          <a:solidFill>
            <a:schemeClr val="accent2">
              <a:alpha val="7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572920" y="161299"/>
            <a:ext cx="1260496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项目简介</a:t>
            </a:r>
            <a:endParaRPr kumimoji="0" lang="en-US" altLang="zh-CN" sz="20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734830" y="207466"/>
            <a:ext cx="16401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endParaRPr kumimoji="1" lang="zh-CN" altLang="en-US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69495" y="168076"/>
            <a:ext cx="374850" cy="3865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-63500" y="161299"/>
            <a:ext cx="86624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01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1775245" y="245877"/>
            <a:ext cx="1021" cy="230955"/>
          </a:xfrm>
          <a:prstGeom prst="line">
            <a:avLst/>
          </a:prstGeom>
          <a:ln w="12700" cap="rnd">
            <a:solidFill>
              <a:schemeClr val="tx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5500518" y="3737113"/>
            <a:ext cx="16401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endParaRPr kumimoji="1" lang="zh-CN" altLang="en-US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3" presetClass="entr" presetSubtype="288" fill="hold" grpId="0" nodeType="withEffect">
                                  <p:stCondLst>
                                    <p:cond delay="17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11" grpId="0" animBg="1"/>
      <p:bldP spid="19" grpId="0" animBg="1"/>
      <p:bldP spid="21" grpId="0"/>
      <p:bldP spid="22" grpId="0" uiExpand="1" build="p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72920" y="161299"/>
            <a:ext cx="1260496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ker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项目简介</a:t>
            </a:r>
            <a:endParaRPr kumimoji="0" lang="en-US" altLang="zh-CN" sz="20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734830" y="207466"/>
            <a:ext cx="16401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INTRODUCTION</a:t>
            </a:r>
            <a:endParaRPr kumimoji="1" lang="zh-CN" altLang="en-US" sz="1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9495" y="168076"/>
            <a:ext cx="374850" cy="3865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63500" y="161299"/>
            <a:ext cx="86624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01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3517900" y="361354"/>
            <a:ext cx="8496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1775245" y="245877"/>
            <a:ext cx="1021" cy="230955"/>
          </a:xfrm>
          <a:prstGeom prst="line">
            <a:avLst/>
          </a:prstGeom>
          <a:ln w="12700" cap="rnd">
            <a:solidFill>
              <a:schemeClr val="tx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96" y="773724"/>
            <a:ext cx="10630486" cy="618861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 flipH="1">
            <a:off x="-96227" y="715373"/>
            <a:ext cx="39942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项目整体设计</a:t>
            </a:r>
            <a:endParaRPr lang="zh-CN" altLang="en-US" sz="3200" b="1" dirty="0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72920" y="161299"/>
            <a:ext cx="1260496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ker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项目简介</a:t>
            </a:r>
            <a:endParaRPr kumimoji="0" lang="en-US" altLang="zh-CN" sz="20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734830" y="207466"/>
            <a:ext cx="16401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INTRODUCTION</a:t>
            </a:r>
            <a:endParaRPr kumimoji="1" lang="zh-CN" altLang="en-US" sz="1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9495" y="168076"/>
            <a:ext cx="374850" cy="3865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63500" y="161299"/>
            <a:ext cx="86624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01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3517900" y="361354"/>
            <a:ext cx="8496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1775245" y="245877"/>
            <a:ext cx="1021" cy="230955"/>
          </a:xfrm>
          <a:prstGeom prst="line">
            <a:avLst/>
          </a:prstGeom>
          <a:ln w="12700" cap="rnd">
            <a:solidFill>
              <a:schemeClr val="tx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 flipH="1">
            <a:off x="44450" y="863084"/>
            <a:ext cx="39942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实验环境搭建</a:t>
            </a:r>
            <a:endParaRPr lang="zh-CN" altLang="en-US" sz="3200" b="1" dirty="0"/>
          </a:p>
        </p:txBody>
      </p:sp>
      <p:pic>
        <p:nvPicPr>
          <p:cNvPr id="10" name="图片 9" descr="C:\Users\11788\AppData\Local\Microsoft\Windows\INetCache\Content.MSO\7803FCD6.tmp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7826" r="-207" b="25704"/>
          <a:stretch>
            <a:fillRect/>
          </a:stretch>
        </p:blipFill>
        <p:spPr bwMode="auto">
          <a:xfrm>
            <a:off x="581660" y="2391092"/>
            <a:ext cx="4752340" cy="12093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roup 110"/>
          <p:cNvGrpSpPr/>
          <p:nvPr/>
        </p:nvGrpSpPr>
        <p:grpSpPr bwMode="auto">
          <a:xfrm>
            <a:off x="8942388" y="1128712"/>
            <a:ext cx="741362" cy="1379537"/>
            <a:chOff x="4140" y="429"/>
            <a:chExt cx="1425" cy="2396"/>
          </a:xfrm>
        </p:grpSpPr>
        <p:sp>
          <p:nvSpPr>
            <p:cNvPr id="20" name="Freeform 111"/>
            <p:cNvSpPr/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6 w 354"/>
                <a:gd name="T1" fmla="*/ 0 h 2742"/>
                <a:gd name="T2" fmla="*/ 145 w 354"/>
                <a:gd name="T3" fmla="*/ 164 h 2742"/>
                <a:gd name="T4" fmla="*/ 142 w 354"/>
                <a:gd name="T5" fmla="*/ 1268 h 2742"/>
                <a:gd name="T6" fmla="*/ 0 w 354"/>
                <a:gd name="T7" fmla="*/ 1325 h 2742"/>
                <a:gd name="T8" fmla="*/ 2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Rectangle 112"/>
            <p:cNvSpPr>
              <a:spLocks noChangeArrowheads="1"/>
            </p:cNvSpPr>
            <p:nvPr/>
          </p:nvSpPr>
          <p:spPr bwMode="auto">
            <a:xfrm>
              <a:off x="4203" y="429"/>
              <a:ext cx="1053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ahoma" panose="020B0604030504040204" charset="0"/>
                <a:ea typeface="MS PGothic" panose="020B0600070205080204" charset="-128"/>
              </a:endParaRPr>
            </a:p>
          </p:txBody>
        </p:sp>
        <p:sp>
          <p:nvSpPr>
            <p:cNvPr id="22" name="Freeform 113"/>
            <p:cNvSpPr/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3 w 211"/>
                <a:gd name="T1" fmla="*/ 0 h 2537"/>
                <a:gd name="T2" fmla="*/ 87 w 211"/>
                <a:gd name="T3" fmla="*/ 106 h 2537"/>
                <a:gd name="T4" fmla="*/ 3 w 211"/>
                <a:gd name="T5" fmla="*/ 1208 h 2537"/>
                <a:gd name="T6" fmla="*/ 3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114"/>
            <p:cNvSpPr/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36 w 328"/>
                <a:gd name="T3" fmla="*/ 62 h 226"/>
                <a:gd name="T4" fmla="*/ 135 w 328"/>
                <a:gd name="T5" fmla="*/ 110 h 226"/>
                <a:gd name="T6" fmla="*/ 0 w 328"/>
                <a:gd name="T7" fmla="*/ 4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Rectangle 115"/>
            <p:cNvSpPr>
              <a:spLocks noChangeArrowheads="1"/>
            </p:cNvSpPr>
            <p:nvPr/>
          </p:nvSpPr>
          <p:spPr bwMode="auto">
            <a:xfrm>
              <a:off x="4209" y="693"/>
              <a:ext cx="599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ahoma" panose="020B0604030504040204" charset="0"/>
                <a:ea typeface="MS PGothic" panose="020B0600070205080204" charset="-128"/>
              </a:endParaRPr>
            </a:p>
          </p:txBody>
        </p:sp>
        <p:grpSp>
          <p:nvGrpSpPr>
            <p:cNvPr id="25" name="Group 116"/>
            <p:cNvGrpSpPr/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0" name="AutoShape 117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panose="020B0604030504040204" charset="0"/>
                  <a:ea typeface="MS PGothic" panose="020B0600070205080204" charset="-128"/>
                </a:endParaRPr>
              </a:p>
            </p:txBody>
          </p:sp>
          <p:sp>
            <p:nvSpPr>
              <p:cNvPr id="51" name="AutoShape 118"/>
              <p:cNvSpPr>
                <a:spLocks noChangeArrowheads="1"/>
              </p:cNvSpPr>
              <p:nvPr/>
            </p:nvSpPr>
            <p:spPr bwMode="auto">
              <a:xfrm>
                <a:off x="633" y="2582"/>
                <a:ext cx="692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panose="020B0604030504040204" charset="0"/>
                  <a:ea typeface="MS PGothic" panose="020B0600070205080204" charset="-128"/>
                </a:endParaRPr>
              </a:p>
            </p:txBody>
          </p:sp>
        </p:grpSp>
        <p:sp>
          <p:nvSpPr>
            <p:cNvPr id="26" name="Rectangle 119"/>
            <p:cNvSpPr>
              <a:spLocks noChangeArrowheads="1"/>
            </p:cNvSpPr>
            <p:nvPr/>
          </p:nvSpPr>
          <p:spPr bwMode="auto">
            <a:xfrm>
              <a:off x="4222" y="1017"/>
              <a:ext cx="599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ahoma" panose="020B0604030504040204" charset="0"/>
                <a:ea typeface="MS PGothic" panose="020B0600070205080204" charset="-128"/>
              </a:endParaRPr>
            </a:p>
          </p:txBody>
        </p:sp>
        <p:grpSp>
          <p:nvGrpSpPr>
            <p:cNvPr id="27" name="Group 120"/>
            <p:cNvGrpSpPr/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8" name="AutoShape 121"/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4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panose="020B0604030504040204" charset="0"/>
                  <a:ea typeface="MS PGothic" panose="020B0600070205080204" charset="-128"/>
                </a:endParaRPr>
              </a:p>
            </p:txBody>
          </p:sp>
          <p:sp>
            <p:nvSpPr>
              <p:cNvPr id="49" name="AutoShape 122"/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2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panose="020B0604030504040204" charset="0"/>
                  <a:ea typeface="MS PGothic" panose="020B0600070205080204" charset="-128"/>
                </a:endParaRPr>
              </a:p>
            </p:txBody>
          </p:sp>
        </p:grpSp>
        <p:sp>
          <p:nvSpPr>
            <p:cNvPr id="28" name="Rectangle 123"/>
            <p:cNvSpPr>
              <a:spLocks noChangeArrowheads="1"/>
            </p:cNvSpPr>
            <p:nvPr/>
          </p:nvSpPr>
          <p:spPr bwMode="auto">
            <a:xfrm>
              <a:off x="4216" y="1357"/>
              <a:ext cx="599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ahoma" panose="020B0604030504040204" charset="0"/>
                <a:ea typeface="MS PGothic" panose="020B0600070205080204" charset="-128"/>
              </a:endParaRPr>
            </a:p>
          </p:txBody>
        </p:sp>
        <p:sp>
          <p:nvSpPr>
            <p:cNvPr id="29" name="Rectangle 124"/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ahoma" panose="020B0604030504040204" charset="0"/>
                <a:ea typeface="MS PGothic" panose="020B0600070205080204" charset="-128"/>
              </a:endParaRPr>
            </a:p>
          </p:txBody>
        </p:sp>
        <p:grpSp>
          <p:nvGrpSpPr>
            <p:cNvPr id="30" name="Group 125"/>
            <p:cNvGrpSpPr/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6" name="AutoShape 126"/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panose="020B0604030504040204" charset="0"/>
                  <a:ea typeface="MS PGothic" panose="020B0600070205080204" charset="-128"/>
                </a:endParaRPr>
              </a:p>
            </p:txBody>
          </p:sp>
          <p:sp>
            <p:nvSpPr>
              <p:cNvPr id="47" name="AutoShape 127"/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9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panose="020B0604030504040204" charset="0"/>
                  <a:ea typeface="MS PGothic" panose="020B0600070205080204" charset="-128"/>
                </a:endParaRPr>
              </a:p>
            </p:txBody>
          </p:sp>
        </p:grpSp>
        <p:sp>
          <p:nvSpPr>
            <p:cNvPr id="31" name="Freeform 128"/>
            <p:cNvSpPr/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36 w 328"/>
                <a:gd name="T3" fmla="*/ 61 h 226"/>
                <a:gd name="T4" fmla="*/ 135 w 328"/>
                <a:gd name="T5" fmla="*/ 108 h 226"/>
                <a:gd name="T6" fmla="*/ 0 w 328"/>
                <a:gd name="T7" fmla="*/ 4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2" name="Group 129"/>
            <p:cNvGrpSpPr/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4" name="AutoShape 130"/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panose="020B0604030504040204" charset="0"/>
                  <a:ea typeface="MS PGothic" panose="020B0600070205080204" charset="-128"/>
                </a:endParaRPr>
              </a:p>
            </p:txBody>
          </p:sp>
          <p:sp>
            <p:nvSpPr>
              <p:cNvPr id="45" name="AutoShape 131"/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1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panose="020B0604030504040204" charset="0"/>
                  <a:ea typeface="MS PGothic" panose="020B0600070205080204" charset="-128"/>
                </a:endParaRPr>
              </a:p>
            </p:txBody>
          </p:sp>
        </p:grpSp>
        <p:sp>
          <p:nvSpPr>
            <p:cNvPr id="33" name="Rectangle 132"/>
            <p:cNvSpPr>
              <a:spLocks noChangeArrowheads="1"/>
            </p:cNvSpPr>
            <p:nvPr/>
          </p:nvSpPr>
          <p:spPr bwMode="auto">
            <a:xfrm>
              <a:off x="5250" y="429"/>
              <a:ext cx="69" cy="22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ahoma" panose="020B0604030504040204" charset="0"/>
                <a:ea typeface="MS PGothic" panose="020B0600070205080204" charset="-128"/>
              </a:endParaRPr>
            </a:p>
          </p:txBody>
        </p:sp>
        <p:sp>
          <p:nvSpPr>
            <p:cNvPr id="34" name="Freeform 133"/>
            <p:cNvSpPr/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20 w 296"/>
                <a:gd name="T3" fmla="*/ 69 h 256"/>
                <a:gd name="T4" fmla="*/ 122 w 296"/>
                <a:gd name="T5" fmla="*/ 122 h 256"/>
                <a:gd name="T6" fmla="*/ 0 w 296"/>
                <a:gd name="T7" fmla="*/ 4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Freeform 134"/>
            <p:cNvSpPr/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26 w 304"/>
                <a:gd name="T3" fmla="*/ 79 h 288"/>
                <a:gd name="T4" fmla="*/ 118 w 304"/>
                <a:gd name="T5" fmla="*/ 139 h 288"/>
                <a:gd name="T6" fmla="*/ 3 w 304"/>
                <a:gd name="T7" fmla="*/ 6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Oval 135"/>
            <p:cNvSpPr>
              <a:spLocks noChangeArrowheads="1"/>
            </p:cNvSpPr>
            <p:nvPr/>
          </p:nvSpPr>
          <p:spPr bwMode="auto">
            <a:xfrm>
              <a:off x="5515" y="2609"/>
              <a:ext cx="50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ahoma" panose="020B0604030504040204" charset="0"/>
                <a:ea typeface="MS PGothic" panose="020B0600070205080204" charset="-128"/>
              </a:endParaRPr>
            </a:p>
          </p:txBody>
        </p:sp>
        <p:sp>
          <p:nvSpPr>
            <p:cNvPr id="37" name="Freeform 136"/>
            <p:cNvSpPr/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51 h 240"/>
                <a:gd name="T2" fmla="*/ 2 w 306"/>
                <a:gd name="T3" fmla="*/ 116 h 240"/>
                <a:gd name="T4" fmla="*/ 126 w 306"/>
                <a:gd name="T5" fmla="*/ 53 h 240"/>
                <a:gd name="T6" fmla="*/ 123 w 306"/>
                <a:gd name="T7" fmla="*/ 0 h 240"/>
                <a:gd name="T8" fmla="*/ 0 w 306"/>
                <a:gd name="T9" fmla="*/ 51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AutoShape 137"/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ahoma" panose="020B0604030504040204" charset="0"/>
                <a:ea typeface="MS PGothic" panose="020B0600070205080204" charset="-128"/>
              </a:endParaRPr>
            </a:p>
          </p:txBody>
        </p:sp>
        <p:sp>
          <p:nvSpPr>
            <p:cNvPr id="39" name="AutoShape 138"/>
            <p:cNvSpPr>
              <a:spLocks noChangeArrowheads="1"/>
            </p:cNvSpPr>
            <p:nvPr/>
          </p:nvSpPr>
          <p:spPr bwMode="auto">
            <a:xfrm>
              <a:off x="4203" y="2712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ahoma" panose="020B0604030504040204" charset="0"/>
                <a:ea typeface="MS PGothic" panose="020B0600070205080204" charset="-128"/>
              </a:endParaRPr>
            </a:p>
          </p:txBody>
        </p:sp>
        <p:sp>
          <p:nvSpPr>
            <p:cNvPr id="40" name="Oval 139"/>
            <p:cNvSpPr>
              <a:spLocks noChangeArrowheads="1"/>
            </p:cNvSpPr>
            <p:nvPr/>
          </p:nvSpPr>
          <p:spPr bwMode="auto">
            <a:xfrm>
              <a:off x="4310" y="2382"/>
              <a:ext cx="158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ahoma" panose="020B0604030504040204" charset="0"/>
                <a:ea typeface="MS PGothic" panose="020B0600070205080204" charset="-128"/>
              </a:endParaRPr>
            </a:p>
          </p:txBody>
        </p:sp>
        <p:sp>
          <p:nvSpPr>
            <p:cNvPr id="41" name="Oval 140"/>
            <p:cNvSpPr>
              <a:spLocks noChangeArrowheads="1"/>
            </p:cNvSpPr>
            <p:nvPr/>
          </p:nvSpPr>
          <p:spPr bwMode="auto">
            <a:xfrm>
              <a:off x="4487" y="2382"/>
              <a:ext cx="158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 sz="180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endParaRPr>
            </a:p>
          </p:txBody>
        </p:sp>
        <p:sp>
          <p:nvSpPr>
            <p:cNvPr id="42" name="Oval 141"/>
            <p:cNvSpPr>
              <a:spLocks noChangeArrowheads="1"/>
            </p:cNvSpPr>
            <p:nvPr/>
          </p:nvSpPr>
          <p:spPr bwMode="auto">
            <a:xfrm>
              <a:off x="4663" y="2382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ahoma" panose="020B0604030504040204" charset="0"/>
                <a:ea typeface="MS PGothic" panose="020B0600070205080204" charset="-128"/>
              </a:endParaRPr>
            </a:p>
          </p:txBody>
        </p:sp>
        <p:sp>
          <p:nvSpPr>
            <p:cNvPr id="43" name="Rectangle 142"/>
            <p:cNvSpPr>
              <a:spLocks noChangeArrowheads="1"/>
            </p:cNvSpPr>
            <p:nvPr/>
          </p:nvSpPr>
          <p:spPr bwMode="auto">
            <a:xfrm>
              <a:off x="5061" y="1837"/>
              <a:ext cx="88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ahoma" panose="020B0604030504040204" charset="0"/>
                <a:ea typeface="MS PGothic" panose="020B0600070205080204" charset="-128"/>
              </a:endParaRPr>
            </a:p>
          </p:txBody>
        </p:sp>
      </p:grpSp>
      <p:grpSp>
        <p:nvGrpSpPr>
          <p:cNvPr id="52" name="Group 110"/>
          <p:cNvGrpSpPr/>
          <p:nvPr/>
        </p:nvGrpSpPr>
        <p:grpSpPr bwMode="auto">
          <a:xfrm>
            <a:off x="7132638" y="2163762"/>
            <a:ext cx="741362" cy="1379537"/>
            <a:chOff x="4140" y="429"/>
            <a:chExt cx="1425" cy="2396"/>
          </a:xfrm>
        </p:grpSpPr>
        <p:sp>
          <p:nvSpPr>
            <p:cNvPr id="53" name="Freeform 111"/>
            <p:cNvSpPr/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6 w 354"/>
                <a:gd name="T1" fmla="*/ 0 h 2742"/>
                <a:gd name="T2" fmla="*/ 145 w 354"/>
                <a:gd name="T3" fmla="*/ 164 h 2742"/>
                <a:gd name="T4" fmla="*/ 142 w 354"/>
                <a:gd name="T5" fmla="*/ 1268 h 2742"/>
                <a:gd name="T6" fmla="*/ 0 w 354"/>
                <a:gd name="T7" fmla="*/ 1325 h 2742"/>
                <a:gd name="T8" fmla="*/ 2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Rectangle 112"/>
            <p:cNvSpPr>
              <a:spLocks noChangeArrowheads="1"/>
            </p:cNvSpPr>
            <p:nvPr/>
          </p:nvSpPr>
          <p:spPr bwMode="auto">
            <a:xfrm>
              <a:off x="4203" y="429"/>
              <a:ext cx="1053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ahoma" panose="020B0604030504040204" charset="0"/>
                <a:ea typeface="MS PGothic" panose="020B0600070205080204" charset="-128"/>
              </a:endParaRPr>
            </a:p>
          </p:txBody>
        </p:sp>
        <p:sp>
          <p:nvSpPr>
            <p:cNvPr id="55" name="Freeform 113"/>
            <p:cNvSpPr/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3 w 211"/>
                <a:gd name="T1" fmla="*/ 0 h 2537"/>
                <a:gd name="T2" fmla="*/ 87 w 211"/>
                <a:gd name="T3" fmla="*/ 106 h 2537"/>
                <a:gd name="T4" fmla="*/ 3 w 211"/>
                <a:gd name="T5" fmla="*/ 1208 h 2537"/>
                <a:gd name="T6" fmla="*/ 3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Freeform 114"/>
            <p:cNvSpPr/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36 w 328"/>
                <a:gd name="T3" fmla="*/ 62 h 226"/>
                <a:gd name="T4" fmla="*/ 135 w 328"/>
                <a:gd name="T5" fmla="*/ 110 h 226"/>
                <a:gd name="T6" fmla="*/ 0 w 328"/>
                <a:gd name="T7" fmla="*/ 4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Rectangle 115"/>
            <p:cNvSpPr>
              <a:spLocks noChangeArrowheads="1"/>
            </p:cNvSpPr>
            <p:nvPr/>
          </p:nvSpPr>
          <p:spPr bwMode="auto">
            <a:xfrm>
              <a:off x="4209" y="693"/>
              <a:ext cx="599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ahoma" panose="020B0604030504040204" charset="0"/>
                <a:ea typeface="MS PGothic" panose="020B0600070205080204" charset="-128"/>
              </a:endParaRPr>
            </a:p>
          </p:txBody>
        </p:sp>
        <p:grpSp>
          <p:nvGrpSpPr>
            <p:cNvPr id="58" name="Group 116"/>
            <p:cNvGrpSpPr/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83" name="AutoShape 117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panose="020B0604030504040204" charset="0"/>
                  <a:ea typeface="MS PGothic" panose="020B0600070205080204" charset="-128"/>
                </a:endParaRPr>
              </a:p>
            </p:txBody>
          </p:sp>
          <p:sp>
            <p:nvSpPr>
              <p:cNvPr id="84" name="AutoShape 118"/>
              <p:cNvSpPr>
                <a:spLocks noChangeArrowheads="1"/>
              </p:cNvSpPr>
              <p:nvPr/>
            </p:nvSpPr>
            <p:spPr bwMode="auto">
              <a:xfrm>
                <a:off x="633" y="2582"/>
                <a:ext cx="692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panose="020B0604030504040204" charset="0"/>
                  <a:ea typeface="MS PGothic" panose="020B0600070205080204" charset="-128"/>
                </a:endParaRPr>
              </a:p>
            </p:txBody>
          </p:sp>
        </p:grpSp>
        <p:sp>
          <p:nvSpPr>
            <p:cNvPr id="59" name="Rectangle 119"/>
            <p:cNvSpPr>
              <a:spLocks noChangeArrowheads="1"/>
            </p:cNvSpPr>
            <p:nvPr/>
          </p:nvSpPr>
          <p:spPr bwMode="auto">
            <a:xfrm>
              <a:off x="4222" y="1017"/>
              <a:ext cx="599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ahoma" panose="020B0604030504040204" charset="0"/>
                <a:ea typeface="MS PGothic" panose="020B0600070205080204" charset="-128"/>
              </a:endParaRPr>
            </a:p>
          </p:txBody>
        </p:sp>
        <p:grpSp>
          <p:nvGrpSpPr>
            <p:cNvPr id="60" name="Group 120"/>
            <p:cNvGrpSpPr/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81" name="AutoShape 121"/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4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panose="020B0604030504040204" charset="0"/>
                  <a:ea typeface="MS PGothic" panose="020B0600070205080204" charset="-128"/>
                </a:endParaRPr>
              </a:p>
            </p:txBody>
          </p:sp>
          <p:sp>
            <p:nvSpPr>
              <p:cNvPr id="82" name="AutoShape 122"/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2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panose="020B0604030504040204" charset="0"/>
                  <a:ea typeface="MS PGothic" panose="020B0600070205080204" charset="-128"/>
                </a:endParaRPr>
              </a:p>
            </p:txBody>
          </p:sp>
        </p:grpSp>
        <p:sp>
          <p:nvSpPr>
            <p:cNvPr id="61" name="Rectangle 123"/>
            <p:cNvSpPr>
              <a:spLocks noChangeArrowheads="1"/>
            </p:cNvSpPr>
            <p:nvPr/>
          </p:nvSpPr>
          <p:spPr bwMode="auto">
            <a:xfrm>
              <a:off x="4216" y="1357"/>
              <a:ext cx="599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ahoma" panose="020B0604030504040204" charset="0"/>
                <a:ea typeface="MS PGothic" panose="020B0600070205080204" charset="-128"/>
              </a:endParaRPr>
            </a:p>
          </p:txBody>
        </p:sp>
        <p:sp>
          <p:nvSpPr>
            <p:cNvPr id="62" name="Rectangle 124"/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ahoma" panose="020B0604030504040204" charset="0"/>
                <a:ea typeface="MS PGothic" panose="020B0600070205080204" charset="-128"/>
              </a:endParaRPr>
            </a:p>
          </p:txBody>
        </p:sp>
        <p:grpSp>
          <p:nvGrpSpPr>
            <p:cNvPr id="63" name="Group 125"/>
            <p:cNvGrpSpPr/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9" name="AutoShape 126"/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panose="020B0604030504040204" charset="0"/>
                  <a:ea typeface="MS PGothic" panose="020B0600070205080204" charset="-128"/>
                </a:endParaRPr>
              </a:p>
            </p:txBody>
          </p:sp>
          <p:sp>
            <p:nvSpPr>
              <p:cNvPr id="80" name="AutoShape 127"/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9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panose="020B0604030504040204" charset="0"/>
                  <a:ea typeface="MS PGothic" panose="020B0600070205080204" charset="-128"/>
                </a:endParaRPr>
              </a:p>
            </p:txBody>
          </p:sp>
        </p:grpSp>
        <p:sp>
          <p:nvSpPr>
            <p:cNvPr id="64" name="Freeform 128"/>
            <p:cNvSpPr/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36 w 328"/>
                <a:gd name="T3" fmla="*/ 61 h 226"/>
                <a:gd name="T4" fmla="*/ 135 w 328"/>
                <a:gd name="T5" fmla="*/ 108 h 226"/>
                <a:gd name="T6" fmla="*/ 0 w 328"/>
                <a:gd name="T7" fmla="*/ 4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65" name="Group 129"/>
            <p:cNvGrpSpPr/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7" name="AutoShape 130"/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panose="020B0604030504040204" charset="0"/>
                  <a:ea typeface="MS PGothic" panose="020B0600070205080204" charset="-128"/>
                </a:endParaRPr>
              </a:p>
            </p:txBody>
          </p:sp>
          <p:sp>
            <p:nvSpPr>
              <p:cNvPr id="78" name="AutoShape 131"/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1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panose="020B0604030504040204" charset="0"/>
                  <a:ea typeface="MS PGothic" panose="020B0600070205080204" charset="-128"/>
                </a:endParaRPr>
              </a:p>
            </p:txBody>
          </p:sp>
        </p:grpSp>
        <p:sp>
          <p:nvSpPr>
            <p:cNvPr id="66" name="Rectangle 132"/>
            <p:cNvSpPr>
              <a:spLocks noChangeArrowheads="1"/>
            </p:cNvSpPr>
            <p:nvPr/>
          </p:nvSpPr>
          <p:spPr bwMode="auto">
            <a:xfrm>
              <a:off x="5250" y="429"/>
              <a:ext cx="69" cy="22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ahoma" panose="020B0604030504040204" charset="0"/>
                <a:ea typeface="MS PGothic" panose="020B0600070205080204" charset="-128"/>
              </a:endParaRPr>
            </a:p>
          </p:txBody>
        </p:sp>
        <p:sp>
          <p:nvSpPr>
            <p:cNvPr id="67" name="Freeform 133"/>
            <p:cNvSpPr/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20 w 296"/>
                <a:gd name="T3" fmla="*/ 69 h 256"/>
                <a:gd name="T4" fmla="*/ 122 w 296"/>
                <a:gd name="T5" fmla="*/ 122 h 256"/>
                <a:gd name="T6" fmla="*/ 0 w 296"/>
                <a:gd name="T7" fmla="*/ 4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Freeform 134"/>
            <p:cNvSpPr/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26 w 304"/>
                <a:gd name="T3" fmla="*/ 79 h 288"/>
                <a:gd name="T4" fmla="*/ 118 w 304"/>
                <a:gd name="T5" fmla="*/ 139 h 288"/>
                <a:gd name="T6" fmla="*/ 3 w 304"/>
                <a:gd name="T7" fmla="*/ 6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" name="Oval 135"/>
            <p:cNvSpPr>
              <a:spLocks noChangeArrowheads="1"/>
            </p:cNvSpPr>
            <p:nvPr/>
          </p:nvSpPr>
          <p:spPr bwMode="auto">
            <a:xfrm>
              <a:off x="5515" y="2609"/>
              <a:ext cx="50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ahoma" panose="020B0604030504040204" charset="0"/>
                <a:ea typeface="MS PGothic" panose="020B0600070205080204" charset="-128"/>
              </a:endParaRPr>
            </a:p>
          </p:txBody>
        </p:sp>
        <p:sp>
          <p:nvSpPr>
            <p:cNvPr id="70" name="Freeform 136"/>
            <p:cNvSpPr/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51 h 240"/>
                <a:gd name="T2" fmla="*/ 2 w 306"/>
                <a:gd name="T3" fmla="*/ 116 h 240"/>
                <a:gd name="T4" fmla="*/ 126 w 306"/>
                <a:gd name="T5" fmla="*/ 53 h 240"/>
                <a:gd name="T6" fmla="*/ 123 w 306"/>
                <a:gd name="T7" fmla="*/ 0 h 240"/>
                <a:gd name="T8" fmla="*/ 0 w 306"/>
                <a:gd name="T9" fmla="*/ 51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" name="AutoShape 137"/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ahoma" panose="020B0604030504040204" charset="0"/>
                <a:ea typeface="MS PGothic" panose="020B0600070205080204" charset="-128"/>
              </a:endParaRPr>
            </a:p>
          </p:txBody>
        </p:sp>
        <p:sp>
          <p:nvSpPr>
            <p:cNvPr id="72" name="AutoShape 138"/>
            <p:cNvSpPr>
              <a:spLocks noChangeArrowheads="1"/>
            </p:cNvSpPr>
            <p:nvPr/>
          </p:nvSpPr>
          <p:spPr bwMode="auto">
            <a:xfrm>
              <a:off x="4203" y="2712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ahoma" panose="020B0604030504040204" charset="0"/>
                <a:ea typeface="MS PGothic" panose="020B0600070205080204" charset="-128"/>
              </a:endParaRPr>
            </a:p>
          </p:txBody>
        </p:sp>
        <p:sp>
          <p:nvSpPr>
            <p:cNvPr id="73" name="Oval 139"/>
            <p:cNvSpPr>
              <a:spLocks noChangeArrowheads="1"/>
            </p:cNvSpPr>
            <p:nvPr/>
          </p:nvSpPr>
          <p:spPr bwMode="auto">
            <a:xfrm>
              <a:off x="4310" y="2382"/>
              <a:ext cx="158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ahoma" panose="020B0604030504040204" charset="0"/>
                <a:ea typeface="MS PGothic" panose="020B0600070205080204" charset="-128"/>
              </a:endParaRPr>
            </a:p>
          </p:txBody>
        </p:sp>
        <p:sp>
          <p:nvSpPr>
            <p:cNvPr id="74" name="Oval 140"/>
            <p:cNvSpPr>
              <a:spLocks noChangeArrowheads="1"/>
            </p:cNvSpPr>
            <p:nvPr/>
          </p:nvSpPr>
          <p:spPr bwMode="auto">
            <a:xfrm>
              <a:off x="4487" y="2382"/>
              <a:ext cx="158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 sz="180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endParaRPr>
            </a:p>
          </p:txBody>
        </p:sp>
        <p:sp>
          <p:nvSpPr>
            <p:cNvPr id="75" name="Oval 141"/>
            <p:cNvSpPr>
              <a:spLocks noChangeArrowheads="1"/>
            </p:cNvSpPr>
            <p:nvPr/>
          </p:nvSpPr>
          <p:spPr bwMode="auto">
            <a:xfrm>
              <a:off x="4663" y="2382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ahoma" panose="020B0604030504040204" charset="0"/>
                <a:ea typeface="MS PGothic" panose="020B0600070205080204" charset="-128"/>
              </a:endParaRPr>
            </a:p>
          </p:txBody>
        </p:sp>
        <p:sp>
          <p:nvSpPr>
            <p:cNvPr id="76" name="Rectangle 142"/>
            <p:cNvSpPr>
              <a:spLocks noChangeArrowheads="1"/>
            </p:cNvSpPr>
            <p:nvPr/>
          </p:nvSpPr>
          <p:spPr bwMode="auto">
            <a:xfrm>
              <a:off x="5061" y="1837"/>
              <a:ext cx="88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ahoma" panose="020B0604030504040204" charset="0"/>
                <a:ea typeface="MS PGothic" panose="020B0600070205080204" charset="-128"/>
              </a:endParaRPr>
            </a:p>
          </p:txBody>
        </p:sp>
      </p:grpSp>
      <p:grpSp>
        <p:nvGrpSpPr>
          <p:cNvPr id="85" name="Group 110"/>
          <p:cNvGrpSpPr/>
          <p:nvPr/>
        </p:nvGrpSpPr>
        <p:grpSpPr bwMode="auto">
          <a:xfrm>
            <a:off x="10294938" y="2259012"/>
            <a:ext cx="741362" cy="1379537"/>
            <a:chOff x="4140" y="429"/>
            <a:chExt cx="1425" cy="2396"/>
          </a:xfrm>
        </p:grpSpPr>
        <p:sp>
          <p:nvSpPr>
            <p:cNvPr id="86" name="Freeform 111"/>
            <p:cNvSpPr/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6 w 354"/>
                <a:gd name="T1" fmla="*/ 0 h 2742"/>
                <a:gd name="T2" fmla="*/ 145 w 354"/>
                <a:gd name="T3" fmla="*/ 164 h 2742"/>
                <a:gd name="T4" fmla="*/ 142 w 354"/>
                <a:gd name="T5" fmla="*/ 1268 h 2742"/>
                <a:gd name="T6" fmla="*/ 0 w 354"/>
                <a:gd name="T7" fmla="*/ 1325 h 2742"/>
                <a:gd name="T8" fmla="*/ 2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" name="Rectangle 112"/>
            <p:cNvSpPr>
              <a:spLocks noChangeArrowheads="1"/>
            </p:cNvSpPr>
            <p:nvPr/>
          </p:nvSpPr>
          <p:spPr bwMode="auto">
            <a:xfrm>
              <a:off x="4203" y="429"/>
              <a:ext cx="1053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ahoma" panose="020B0604030504040204" charset="0"/>
                <a:ea typeface="MS PGothic" panose="020B0600070205080204" charset="-128"/>
              </a:endParaRPr>
            </a:p>
          </p:txBody>
        </p:sp>
        <p:sp>
          <p:nvSpPr>
            <p:cNvPr id="88" name="Freeform 113"/>
            <p:cNvSpPr/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3 w 211"/>
                <a:gd name="T1" fmla="*/ 0 h 2537"/>
                <a:gd name="T2" fmla="*/ 87 w 211"/>
                <a:gd name="T3" fmla="*/ 106 h 2537"/>
                <a:gd name="T4" fmla="*/ 3 w 211"/>
                <a:gd name="T5" fmla="*/ 1208 h 2537"/>
                <a:gd name="T6" fmla="*/ 3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" name="Freeform 114"/>
            <p:cNvSpPr/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36 w 328"/>
                <a:gd name="T3" fmla="*/ 62 h 226"/>
                <a:gd name="T4" fmla="*/ 135 w 328"/>
                <a:gd name="T5" fmla="*/ 110 h 226"/>
                <a:gd name="T6" fmla="*/ 0 w 328"/>
                <a:gd name="T7" fmla="*/ 4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" name="Rectangle 115"/>
            <p:cNvSpPr>
              <a:spLocks noChangeArrowheads="1"/>
            </p:cNvSpPr>
            <p:nvPr/>
          </p:nvSpPr>
          <p:spPr bwMode="auto">
            <a:xfrm>
              <a:off x="4209" y="693"/>
              <a:ext cx="599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ahoma" panose="020B0604030504040204" charset="0"/>
                <a:ea typeface="MS PGothic" panose="020B0600070205080204" charset="-128"/>
              </a:endParaRPr>
            </a:p>
          </p:txBody>
        </p:sp>
        <p:grpSp>
          <p:nvGrpSpPr>
            <p:cNvPr id="91" name="Group 116"/>
            <p:cNvGrpSpPr/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6" name="AutoShape 117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panose="020B0604030504040204" charset="0"/>
                  <a:ea typeface="MS PGothic" panose="020B0600070205080204" charset="-128"/>
                </a:endParaRPr>
              </a:p>
            </p:txBody>
          </p:sp>
          <p:sp>
            <p:nvSpPr>
              <p:cNvPr id="117" name="AutoShape 118"/>
              <p:cNvSpPr>
                <a:spLocks noChangeArrowheads="1"/>
              </p:cNvSpPr>
              <p:nvPr/>
            </p:nvSpPr>
            <p:spPr bwMode="auto">
              <a:xfrm>
                <a:off x="633" y="2582"/>
                <a:ext cx="692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panose="020B0604030504040204" charset="0"/>
                  <a:ea typeface="MS PGothic" panose="020B0600070205080204" charset="-128"/>
                </a:endParaRPr>
              </a:p>
            </p:txBody>
          </p:sp>
        </p:grpSp>
        <p:sp>
          <p:nvSpPr>
            <p:cNvPr id="92" name="Rectangle 119"/>
            <p:cNvSpPr>
              <a:spLocks noChangeArrowheads="1"/>
            </p:cNvSpPr>
            <p:nvPr/>
          </p:nvSpPr>
          <p:spPr bwMode="auto">
            <a:xfrm>
              <a:off x="4222" y="1017"/>
              <a:ext cx="599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ahoma" panose="020B0604030504040204" charset="0"/>
                <a:ea typeface="MS PGothic" panose="020B0600070205080204" charset="-128"/>
              </a:endParaRPr>
            </a:p>
          </p:txBody>
        </p:sp>
        <p:grpSp>
          <p:nvGrpSpPr>
            <p:cNvPr id="93" name="Group 120"/>
            <p:cNvGrpSpPr/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4" name="AutoShape 121"/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4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panose="020B0604030504040204" charset="0"/>
                  <a:ea typeface="MS PGothic" panose="020B0600070205080204" charset="-128"/>
                </a:endParaRPr>
              </a:p>
            </p:txBody>
          </p:sp>
          <p:sp>
            <p:nvSpPr>
              <p:cNvPr id="115" name="AutoShape 122"/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2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panose="020B0604030504040204" charset="0"/>
                  <a:ea typeface="MS PGothic" panose="020B0600070205080204" charset="-128"/>
                </a:endParaRPr>
              </a:p>
            </p:txBody>
          </p:sp>
        </p:grpSp>
        <p:sp>
          <p:nvSpPr>
            <p:cNvPr id="94" name="Rectangle 123"/>
            <p:cNvSpPr>
              <a:spLocks noChangeArrowheads="1"/>
            </p:cNvSpPr>
            <p:nvPr/>
          </p:nvSpPr>
          <p:spPr bwMode="auto">
            <a:xfrm>
              <a:off x="4216" y="1357"/>
              <a:ext cx="599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ahoma" panose="020B0604030504040204" charset="0"/>
                <a:ea typeface="MS PGothic" panose="020B0600070205080204" charset="-128"/>
              </a:endParaRPr>
            </a:p>
          </p:txBody>
        </p:sp>
        <p:sp>
          <p:nvSpPr>
            <p:cNvPr id="95" name="Rectangle 124"/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ahoma" panose="020B0604030504040204" charset="0"/>
                <a:ea typeface="MS PGothic" panose="020B0600070205080204" charset="-128"/>
              </a:endParaRPr>
            </a:p>
          </p:txBody>
        </p:sp>
        <p:grpSp>
          <p:nvGrpSpPr>
            <p:cNvPr id="96" name="Group 125"/>
            <p:cNvGrpSpPr/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2" name="AutoShape 126"/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panose="020B0604030504040204" charset="0"/>
                  <a:ea typeface="MS PGothic" panose="020B0600070205080204" charset="-128"/>
                </a:endParaRPr>
              </a:p>
            </p:txBody>
          </p:sp>
          <p:sp>
            <p:nvSpPr>
              <p:cNvPr id="113" name="AutoShape 127"/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9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panose="020B0604030504040204" charset="0"/>
                  <a:ea typeface="MS PGothic" panose="020B0600070205080204" charset="-128"/>
                </a:endParaRPr>
              </a:p>
            </p:txBody>
          </p:sp>
        </p:grpSp>
        <p:sp>
          <p:nvSpPr>
            <p:cNvPr id="97" name="Freeform 128"/>
            <p:cNvSpPr/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36 w 328"/>
                <a:gd name="T3" fmla="*/ 61 h 226"/>
                <a:gd name="T4" fmla="*/ 135 w 328"/>
                <a:gd name="T5" fmla="*/ 108 h 226"/>
                <a:gd name="T6" fmla="*/ 0 w 328"/>
                <a:gd name="T7" fmla="*/ 4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98" name="Group 129"/>
            <p:cNvGrpSpPr/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0" name="AutoShape 130"/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panose="020B0604030504040204" charset="0"/>
                  <a:ea typeface="MS PGothic" panose="020B0600070205080204" charset="-128"/>
                </a:endParaRPr>
              </a:p>
            </p:txBody>
          </p:sp>
          <p:sp>
            <p:nvSpPr>
              <p:cNvPr id="111" name="AutoShape 131"/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1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ahoma" panose="020B0604030504040204" charset="0"/>
                  <a:ea typeface="MS PGothic" panose="020B0600070205080204" charset="-128"/>
                </a:endParaRPr>
              </a:p>
            </p:txBody>
          </p:sp>
        </p:grpSp>
        <p:sp>
          <p:nvSpPr>
            <p:cNvPr id="99" name="Rectangle 132"/>
            <p:cNvSpPr>
              <a:spLocks noChangeArrowheads="1"/>
            </p:cNvSpPr>
            <p:nvPr/>
          </p:nvSpPr>
          <p:spPr bwMode="auto">
            <a:xfrm>
              <a:off x="5250" y="429"/>
              <a:ext cx="69" cy="22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ahoma" panose="020B0604030504040204" charset="0"/>
                <a:ea typeface="MS PGothic" panose="020B0600070205080204" charset="-128"/>
              </a:endParaRPr>
            </a:p>
          </p:txBody>
        </p:sp>
        <p:sp>
          <p:nvSpPr>
            <p:cNvPr id="100" name="Freeform 133"/>
            <p:cNvSpPr/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20 w 296"/>
                <a:gd name="T3" fmla="*/ 69 h 256"/>
                <a:gd name="T4" fmla="*/ 122 w 296"/>
                <a:gd name="T5" fmla="*/ 122 h 256"/>
                <a:gd name="T6" fmla="*/ 0 w 296"/>
                <a:gd name="T7" fmla="*/ 4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" name="Freeform 134"/>
            <p:cNvSpPr/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26 w 304"/>
                <a:gd name="T3" fmla="*/ 79 h 288"/>
                <a:gd name="T4" fmla="*/ 118 w 304"/>
                <a:gd name="T5" fmla="*/ 139 h 288"/>
                <a:gd name="T6" fmla="*/ 3 w 304"/>
                <a:gd name="T7" fmla="*/ 6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" name="Oval 135"/>
            <p:cNvSpPr>
              <a:spLocks noChangeArrowheads="1"/>
            </p:cNvSpPr>
            <p:nvPr/>
          </p:nvSpPr>
          <p:spPr bwMode="auto">
            <a:xfrm>
              <a:off x="5515" y="2609"/>
              <a:ext cx="50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ahoma" panose="020B0604030504040204" charset="0"/>
                <a:ea typeface="MS PGothic" panose="020B0600070205080204" charset="-128"/>
              </a:endParaRPr>
            </a:p>
          </p:txBody>
        </p:sp>
        <p:sp>
          <p:nvSpPr>
            <p:cNvPr id="103" name="Freeform 136"/>
            <p:cNvSpPr/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51 h 240"/>
                <a:gd name="T2" fmla="*/ 2 w 306"/>
                <a:gd name="T3" fmla="*/ 116 h 240"/>
                <a:gd name="T4" fmla="*/ 126 w 306"/>
                <a:gd name="T5" fmla="*/ 53 h 240"/>
                <a:gd name="T6" fmla="*/ 123 w 306"/>
                <a:gd name="T7" fmla="*/ 0 h 240"/>
                <a:gd name="T8" fmla="*/ 0 w 306"/>
                <a:gd name="T9" fmla="*/ 51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" name="AutoShape 137"/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ahoma" panose="020B0604030504040204" charset="0"/>
                <a:ea typeface="MS PGothic" panose="020B0600070205080204" charset="-128"/>
              </a:endParaRPr>
            </a:p>
          </p:txBody>
        </p:sp>
        <p:sp>
          <p:nvSpPr>
            <p:cNvPr id="105" name="AutoShape 138"/>
            <p:cNvSpPr>
              <a:spLocks noChangeArrowheads="1"/>
            </p:cNvSpPr>
            <p:nvPr/>
          </p:nvSpPr>
          <p:spPr bwMode="auto">
            <a:xfrm>
              <a:off x="4203" y="2712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ahoma" panose="020B0604030504040204" charset="0"/>
                <a:ea typeface="MS PGothic" panose="020B0600070205080204" charset="-128"/>
              </a:endParaRPr>
            </a:p>
          </p:txBody>
        </p:sp>
        <p:sp>
          <p:nvSpPr>
            <p:cNvPr id="106" name="Oval 139"/>
            <p:cNvSpPr>
              <a:spLocks noChangeArrowheads="1"/>
            </p:cNvSpPr>
            <p:nvPr/>
          </p:nvSpPr>
          <p:spPr bwMode="auto">
            <a:xfrm>
              <a:off x="4310" y="2382"/>
              <a:ext cx="158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ahoma" panose="020B0604030504040204" charset="0"/>
                <a:ea typeface="MS PGothic" panose="020B0600070205080204" charset="-128"/>
              </a:endParaRPr>
            </a:p>
          </p:txBody>
        </p:sp>
        <p:sp>
          <p:nvSpPr>
            <p:cNvPr id="107" name="Oval 140"/>
            <p:cNvSpPr>
              <a:spLocks noChangeArrowheads="1"/>
            </p:cNvSpPr>
            <p:nvPr/>
          </p:nvSpPr>
          <p:spPr bwMode="auto">
            <a:xfrm>
              <a:off x="4487" y="2382"/>
              <a:ext cx="158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n-US" sz="180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charset="-128"/>
                <a:cs typeface="Arial" panose="020B0604020202020204" pitchFamily="34" charset="0"/>
              </a:endParaRPr>
            </a:p>
          </p:txBody>
        </p:sp>
        <p:sp>
          <p:nvSpPr>
            <p:cNvPr id="108" name="Oval 141"/>
            <p:cNvSpPr>
              <a:spLocks noChangeArrowheads="1"/>
            </p:cNvSpPr>
            <p:nvPr/>
          </p:nvSpPr>
          <p:spPr bwMode="auto">
            <a:xfrm>
              <a:off x="4663" y="2382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ahoma" panose="020B0604030504040204" charset="0"/>
                <a:ea typeface="MS PGothic" panose="020B0600070205080204" charset="-128"/>
              </a:endParaRPr>
            </a:p>
          </p:txBody>
        </p:sp>
        <p:sp>
          <p:nvSpPr>
            <p:cNvPr id="109" name="Rectangle 142"/>
            <p:cNvSpPr>
              <a:spLocks noChangeArrowheads="1"/>
            </p:cNvSpPr>
            <p:nvPr/>
          </p:nvSpPr>
          <p:spPr bwMode="auto">
            <a:xfrm>
              <a:off x="5061" y="1837"/>
              <a:ext cx="88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ahoma" panose="020B0604030504040204" charset="0"/>
                <a:ea typeface="MS PGothic" panose="020B0600070205080204" charset="-128"/>
              </a:endParaRPr>
            </a:p>
          </p:txBody>
        </p:sp>
      </p:grpSp>
      <p:grpSp>
        <p:nvGrpSpPr>
          <p:cNvPr id="118" name="Group 107"/>
          <p:cNvGrpSpPr/>
          <p:nvPr/>
        </p:nvGrpSpPr>
        <p:grpSpPr bwMode="auto">
          <a:xfrm>
            <a:off x="7766050" y="4699000"/>
            <a:ext cx="1866900" cy="1485900"/>
            <a:chOff x="-44" y="1473"/>
            <a:chExt cx="981" cy="1105"/>
          </a:xfrm>
        </p:grpSpPr>
        <p:pic>
          <p:nvPicPr>
            <p:cNvPr id="119" name="Picture 108" descr="desktop_computer_stylized_medium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0" name="Freeform 109"/>
            <p:cNvSpPr/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967 w 356"/>
                <a:gd name="T3" fmla="*/ 50 h 368"/>
                <a:gd name="T4" fmla="*/ 1147 w 356"/>
                <a:gd name="T5" fmla="*/ 1052 h 368"/>
                <a:gd name="T6" fmla="*/ 253 w 356"/>
                <a:gd name="T7" fmla="*/ 13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cxnSp>
        <p:nvCxnSpPr>
          <p:cNvPr id="9" name="直接连接符 8"/>
          <p:cNvCxnSpPr>
            <a:stCxn id="53" idx="2"/>
            <a:endCxn id="87" idx="1"/>
          </p:cNvCxnSpPr>
          <p:nvPr/>
        </p:nvCxnSpPr>
        <p:spPr>
          <a:xfrm>
            <a:off x="7778544" y="2774725"/>
            <a:ext cx="2549170" cy="14152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1" name="直接连接符 120"/>
          <p:cNvCxnSpPr>
            <a:endCxn id="87" idx="1"/>
          </p:cNvCxnSpPr>
          <p:nvPr/>
        </p:nvCxnSpPr>
        <p:spPr>
          <a:xfrm>
            <a:off x="9582150" y="1898650"/>
            <a:ext cx="745564" cy="1017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6" name="直接连接符 125"/>
          <p:cNvCxnSpPr>
            <a:stCxn id="53" idx="2"/>
            <a:endCxn id="29" idx="1"/>
          </p:cNvCxnSpPr>
          <p:nvPr/>
        </p:nvCxnSpPr>
        <p:spPr>
          <a:xfrm flipV="1">
            <a:off x="7778544" y="1848133"/>
            <a:ext cx="1209626" cy="92659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7" name="文本框 126"/>
          <p:cNvSpPr txBox="1"/>
          <p:nvPr/>
        </p:nvSpPr>
        <p:spPr>
          <a:xfrm>
            <a:off x="7067550" y="1574800"/>
            <a:ext cx="107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Cluster1</a:t>
            </a:r>
            <a:endParaRPr lang="zh-CN" altLang="en-US" dirty="0"/>
          </a:p>
        </p:txBody>
      </p:sp>
      <p:sp>
        <p:nvSpPr>
          <p:cNvPr id="128" name="文本框 127"/>
          <p:cNvSpPr txBox="1"/>
          <p:nvPr/>
        </p:nvSpPr>
        <p:spPr>
          <a:xfrm>
            <a:off x="8890000" y="685800"/>
            <a:ext cx="107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Cluster2</a:t>
            </a:r>
            <a:endParaRPr lang="zh-CN" altLang="en-US" dirty="0"/>
          </a:p>
        </p:txBody>
      </p:sp>
      <p:sp>
        <p:nvSpPr>
          <p:cNvPr id="129" name="文本框 128"/>
          <p:cNvSpPr txBox="1"/>
          <p:nvPr/>
        </p:nvSpPr>
        <p:spPr>
          <a:xfrm>
            <a:off x="10280650" y="1733550"/>
            <a:ext cx="107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Cluster3</a:t>
            </a:r>
            <a:endParaRPr lang="zh-CN" altLang="en-US" dirty="0"/>
          </a:p>
        </p:txBody>
      </p:sp>
      <p:sp>
        <p:nvSpPr>
          <p:cNvPr id="131" name="文本框 130"/>
          <p:cNvSpPr txBox="1"/>
          <p:nvPr/>
        </p:nvSpPr>
        <p:spPr>
          <a:xfrm>
            <a:off x="7486650" y="4546600"/>
            <a:ext cx="158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SSH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160236" y="3743851"/>
            <a:ext cx="4310743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ECS </a:t>
            </a:r>
            <a:r>
              <a:rPr lang="zh-CN" altLang="en-US" sz="2400" dirty="0"/>
              <a:t>轻量型服务器 </a:t>
            </a:r>
            <a:r>
              <a:rPr lang="en-US" altLang="zh-CN" sz="2400" dirty="0"/>
              <a:t>Centos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/>
              <a:t>39.97.44.21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/>
              <a:t>39.107.97.163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/>
              <a:t>39.107.69.248</a:t>
            </a:r>
            <a:endParaRPr lang="zh-CN" altLang="en-US" sz="2400" dirty="0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72920" y="161299"/>
            <a:ext cx="1260496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ker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项目简介</a:t>
            </a:r>
            <a:endParaRPr kumimoji="0" lang="en-US" altLang="zh-CN" sz="20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734830" y="207466"/>
            <a:ext cx="16401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INTRODUCTION</a:t>
            </a:r>
            <a:endParaRPr kumimoji="1" lang="zh-CN" altLang="en-US" sz="1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9495" y="168076"/>
            <a:ext cx="374850" cy="3865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63500" y="161299"/>
            <a:ext cx="86624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01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3517900" y="361354"/>
            <a:ext cx="8496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1775245" y="245877"/>
            <a:ext cx="1021" cy="230955"/>
          </a:xfrm>
          <a:prstGeom prst="line">
            <a:avLst/>
          </a:prstGeom>
          <a:ln w="12700" cap="rnd">
            <a:solidFill>
              <a:schemeClr val="tx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 flipH="1">
            <a:off x="44450" y="863084"/>
            <a:ext cx="39942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实验环境搭建</a:t>
            </a:r>
            <a:endParaRPr lang="zh-CN" altLang="en-US" sz="32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272" y="393896"/>
            <a:ext cx="8515728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平行四边形 13"/>
          <p:cNvSpPr/>
          <p:nvPr/>
        </p:nvSpPr>
        <p:spPr>
          <a:xfrm rot="3911635">
            <a:off x="4088490" y="1194942"/>
            <a:ext cx="4015020" cy="4468117"/>
          </a:xfrm>
          <a:prstGeom prst="parallelogram">
            <a:avLst>
              <a:gd name="adj" fmla="val 31264"/>
            </a:avLst>
          </a:prstGeom>
          <a:noFill/>
          <a:ln w="28575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平行四边形 12"/>
          <p:cNvSpPr/>
          <p:nvPr/>
        </p:nvSpPr>
        <p:spPr>
          <a:xfrm rot="3911635">
            <a:off x="4281976" y="1410261"/>
            <a:ext cx="3628052" cy="4037479"/>
          </a:xfrm>
          <a:prstGeom prst="parallelogram">
            <a:avLst>
              <a:gd name="adj" fmla="val 31264"/>
            </a:avLst>
          </a:prstGeom>
          <a:noFill/>
          <a:ln w="762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/>
        </p:nvSpPr>
        <p:spPr>
          <a:xfrm rot="3911635">
            <a:off x="4660869" y="1732353"/>
            <a:ext cx="3023108" cy="3364267"/>
          </a:xfrm>
          <a:prstGeom prst="parallelogram">
            <a:avLst>
              <a:gd name="adj" fmla="val 31264"/>
            </a:avLst>
          </a:prstGeom>
          <a:solidFill>
            <a:schemeClr val="bg2">
              <a:lumMod val="90000"/>
              <a:alpha val="14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622101" y="3891001"/>
            <a:ext cx="777923" cy="777923"/>
          </a:xfrm>
          <a:prstGeom prst="ellipse">
            <a:avLst/>
          </a:prstGeom>
          <a:solidFill>
            <a:schemeClr val="accent2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5568965" y="2441742"/>
            <a:ext cx="1054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>
                    <a:alpha val="90000"/>
                  </a:schemeClr>
                </a:solidFill>
                <a:latin typeface="Broadway" panose="04040905080B02020502" pitchFamily="82" charset="0"/>
                <a:ea typeface="Microsoft JhengHei UI" panose="020B0604030504040204" pitchFamily="34" charset="-120"/>
              </a:rPr>
              <a:t>Part</a:t>
            </a:r>
            <a:r>
              <a:rPr lang="en-US" altLang="zh-CN" sz="2400">
                <a:solidFill>
                  <a:schemeClr val="bg1">
                    <a:alpha val="90000"/>
                  </a:schemeClr>
                </a:solidFill>
                <a:latin typeface="Broadway" panose="04040905080B02020502" pitchFamily="82" charset="0"/>
                <a:ea typeface="Microsoft JhengHei UI" panose="020B0604030504040204" pitchFamily="34" charset="-120"/>
              </a:rPr>
              <a:t> </a:t>
            </a:r>
            <a:r>
              <a:rPr lang="en-US" altLang="zh-CN" sz="2800">
                <a:solidFill>
                  <a:schemeClr val="bg1">
                    <a:alpha val="90000"/>
                  </a:schemeClr>
                </a:solidFill>
                <a:latin typeface="Broadway" panose="04040905080B02020502" pitchFamily="82" charset="0"/>
                <a:ea typeface="Microsoft JhengHei UI" panose="020B0604030504040204" pitchFamily="34" charset="-120"/>
              </a:rPr>
              <a:t>2</a:t>
            </a:r>
            <a:endParaRPr lang="zh-CN" altLang="en-US" sz="2400">
              <a:solidFill>
                <a:schemeClr val="bg1">
                  <a:alpha val="90000"/>
                </a:schemeClr>
              </a:solidFill>
              <a:latin typeface="Broadway" panose="04040905080B02020502" pitchFamily="82" charset="0"/>
              <a:ea typeface="Microsoft JhengHei UI" panose="020B0604030504040204" pitchFamily="34" charset="-12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050687" y="3030778"/>
            <a:ext cx="2090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>
                    <a:alpha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实验过程</a:t>
            </a:r>
            <a:endParaRPr lang="en-US" altLang="zh-CN" sz="3600" dirty="0">
              <a:solidFill>
                <a:schemeClr val="bg1">
                  <a:alpha val="9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平行四边形 22"/>
          <p:cNvSpPr/>
          <p:nvPr/>
        </p:nvSpPr>
        <p:spPr>
          <a:xfrm rot="3911635">
            <a:off x="3055191" y="3708561"/>
            <a:ext cx="2288694" cy="57104"/>
          </a:xfrm>
          <a:prstGeom prst="parallelogram">
            <a:avLst>
              <a:gd name="adj" fmla="val 31264"/>
            </a:avLst>
          </a:prstGeom>
          <a:solidFill>
            <a:schemeClr val="accent2">
              <a:alpha val="7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572920" y="161299"/>
            <a:ext cx="1260496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实验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过程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734830" y="207466"/>
            <a:ext cx="2015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PROCESS</a:t>
            </a:r>
            <a:endParaRPr kumimoji="1" lang="zh-CN" altLang="en-US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69495" y="168076"/>
            <a:ext cx="374850" cy="3865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-63500" y="161299"/>
            <a:ext cx="86624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02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1775245" y="245877"/>
            <a:ext cx="1021" cy="230955"/>
          </a:xfrm>
          <a:prstGeom prst="line">
            <a:avLst/>
          </a:prstGeom>
          <a:ln w="12700" cap="rnd">
            <a:solidFill>
              <a:schemeClr val="tx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5500518" y="3737113"/>
            <a:ext cx="2015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PROCESS</a:t>
            </a:r>
            <a:endParaRPr kumimoji="1" lang="zh-CN" altLang="en-US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3" presetClass="entr" presetSubtype="288" fill="hold" grpId="0" nodeType="withEffect">
                                  <p:stCondLst>
                                    <p:cond delay="17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11" grpId="0" animBg="1"/>
      <p:bldP spid="19" grpId="0" animBg="1"/>
      <p:bldP spid="21" grpId="0"/>
      <p:bldP spid="22" grpId="0" uiExpand="1" build="p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72920" y="161299"/>
            <a:ext cx="1260496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ker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项目简介</a:t>
            </a:r>
            <a:endParaRPr kumimoji="0" lang="en-US" altLang="zh-CN" sz="20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734830" y="207466"/>
            <a:ext cx="16401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INTRODUCTION</a:t>
            </a:r>
            <a:endParaRPr kumimoji="1" lang="zh-CN" altLang="en-US" sz="1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9495" y="168076"/>
            <a:ext cx="374850" cy="3865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63500" y="161299"/>
            <a:ext cx="86624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01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3517900" y="361354"/>
            <a:ext cx="8496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1775245" y="245877"/>
            <a:ext cx="1021" cy="230955"/>
          </a:xfrm>
          <a:prstGeom prst="line">
            <a:avLst/>
          </a:prstGeom>
          <a:ln w="12700" cap="rnd">
            <a:solidFill>
              <a:schemeClr val="tx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未命名文件 (6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220" y="168275"/>
            <a:ext cx="8623300" cy="67265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-160020" y="684530"/>
            <a:ext cx="38722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步骤1：Mysql 设计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BBBA475-15C3-4049-A387-8B26999A67E8}"/>
              </a:ext>
            </a:extLst>
          </p:cNvPr>
          <p:cNvSpPr/>
          <p:nvPr/>
        </p:nvSpPr>
        <p:spPr>
          <a:xfrm>
            <a:off x="10741632" y="492150"/>
            <a:ext cx="19901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陈琦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72920" y="161299"/>
            <a:ext cx="1260496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ker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项目简介</a:t>
            </a:r>
            <a:endParaRPr kumimoji="0" lang="en-US" altLang="zh-CN" sz="20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734830" y="207466"/>
            <a:ext cx="16401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INTRODUCTION</a:t>
            </a:r>
            <a:endParaRPr kumimoji="1" lang="zh-CN" altLang="en-US" sz="1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9495" y="168076"/>
            <a:ext cx="374850" cy="3865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63500" y="161299"/>
            <a:ext cx="86624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01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3517900" y="361354"/>
            <a:ext cx="8496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1775245" y="245877"/>
            <a:ext cx="1021" cy="230955"/>
          </a:xfrm>
          <a:prstGeom prst="line">
            <a:avLst/>
          </a:prstGeom>
          <a:ln w="12700" cap="rnd">
            <a:solidFill>
              <a:schemeClr val="tx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E-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9900" y="245745"/>
            <a:ext cx="5157470" cy="67056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AD0E189-2A6D-4BE8-8A0C-892B7C4F7CBA}"/>
              </a:ext>
            </a:extLst>
          </p:cNvPr>
          <p:cNvSpPr/>
          <p:nvPr/>
        </p:nvSpPr>
        <p:spPr>
          <a:xfrm>
            <a:off x="10741632" y="492150"/>
            <a:ext cx="19901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陈琦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>
            <a:lumMod val="2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</TotalTime>
  <Words>1078</Words>
  <Application>Microsoft Office PowerPoint</Application>
  <PresentationFormat>宽屏</PresentationFormat>
  <Paragraphs>232</Paragraphs>
  <Slides>25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8" baseType="lpstr">
      <vt:lpstr>Microsoft JhengHei UI</vt:lpstr>
      <vt:lpstr>MS PGothic</vt:lpstr>
      <vt:lpstr>宋体</vt:lpstr>
      <vt:lpstr>微软雅黑</vt:lpstr>
      <vt:lpstr>Arial</vt:lpstr>
      <vt:lpstr>Broadway</vt:lpstr>
      <vt:lpstr>Calibri</vt:lpstr>
      <vt:lpstr>Calibri Light</vt:lpstr>
      <vt:lpstr>Consolas</vt:lpstr>
      <vt:lpstr>Tahoma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tf</dc:creator>
  <cp:lastModifiedBy>杨 涵晨</cp:lastModifiedBy>
  <cp:revision>272</cp:revision>
  <dcterms:created xsi:type="dcterms:W3CDTF">2019-06-20T01:43:00Z</dcterms:created>
  <dcterms:modified xsi:type="dcterms:W3CDTF">2019-06-21T08:06:05Z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2052-11.1.0.8612</vt:lpwstr>
  </property>
</Properties>
</file>